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7" r:id="rId4"/>
    <p:sldId id="265" r:id="rId5"/>
    <p:sldId id="263" r:id="rId6"/>
    <p:sldId id="266" r:id="rId7"/>
    <p:sldId id="264" r:id="rId8"/>
    <p:sldId id="260" r:id="rId9"/>
    <p:sldId id="261" r:id="rId10"/>
    <p:sldId id="258" r:id="rId11"/>
    <p:sldId id="259" r:id="rId12"/>
    <p:sldId id="262"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5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B83424-4E7C-475B-BF41-DAB503283785}" type="doc">
      <dgm:prSet loTypeId="urn:microsoft.com/office/officeart/2005/8/layout/venn1" loCatId="relationship" qsTypeId="urn:microsoft.com/office/officeart/2005/8/quickstyle/3d1" qsCatId="3D" csTypeId="urn:microsoft.com/office/officeart/2005/8/colors/accent6_5" csCatId="accent6" phldr="1"/>
      <dgm:spPr/>
    </dgm:pt>
    <dgm:pt modelId="{09342F35-5717-47A7-9B96-A9679374FAAA}">
      <dgm:prSet phldrT="[Text]"/>
      <dgm:spPr>
        <a:solidFill>
          <a:srgbClr val="FFC000">
            <a:alpha val="50000"/>
          </a:srgbClr>
        </a:solidFill>
      </dgm:spPr>
      <dgm:t>
        <a:bodyPr/>
        <a:lstStyle/>
        <a:p>
          <a:r>
            <a:rPr lang="en-US" b="1" dirty="0" smtClean="0">
              <a:solidFill>
                <a:srgbClr val="663300"/>
              </a:solidFill>
              <a:effectLst>
                <a:outerShdw blurRad="38100" dist="38100" dir="2700000" algn="tl">
                  <a:srgbClr val="000000">
                    <a:alpha val="43137"/>
                  </a:srgbClr>
                </a:outerShdw>
              </a:effectLst>
              <a:latin typeface="Century Gothic" pitchFamily="34" charset="0"/>
            </a:rPr>
            <a:t>Historical Fiction</a:t>
          </a:r>
          <a:endParaRPr lang="en-US" b="1" dirty="0">
            <a:solidFill>
              <a:srgbClr val="663300"/>
            </a:solidFill>
            <a:effectLst>
              <a:outerShdw blurRad="38100" dist="38100" dir="2700000" algn="tl">
                <a:srgbClr val="000000">
                  <a:alpha val="43137"/>
                </a:srgbClr>
              </a:outerShdw>
            </a:effectLst>
            <a:latin typeface="Century Gothic" pitchFamily="34" charset="0"/>
          </a:endParaRPr>
        </a:p>
      </dgm:t>
    </dgm:pt>
    <dgm:pt modelId="{F92A3F9A-7B36-432A-8A26-BBBB5BDE5C00}" type="parTrans" cxnId="{75C3BBD9-E4C0-4C93-A742-400AA95D8C99}">
      <dgm:prSet/>
      <dgm:spPr/>
      <dgm:t>
        <a:bodyPr/>
        <a:lstStyle/>
        <a:p>
          <a:endParaRPr lang="en-US"/>
        </a:p>
      </dgm:t>
    </dgm:pt>
    <dgm:pt modelId="{2B1FAED0-43C1-475B-BF1D-0F8449275581}" type="sibTrans" cxnId="{75C3BBD9-E4C0-4C93-A742-400AA95D8C99}">
      <dgm:prSet/>
      <dgm:spPr/>
      <dgm:t>
        <a:bodyPr/>
        <a:lstStyle/>
        <a:p>
          <a:endParaRPr lang="en-US"/>
        </a:p>
      </dgm:t>
    </dgm:pt>
    <dgm:pt modelId="{D5570F95-B7E4-462B-AB6D-32BFA8297910}">
      <dgm:prSet phldrT="[Text]"/>
      <dgm:spPr/>
      <dgm:t>
        <a:bodyPr/>
        <a:lstStyle/>
        <a:p>
          <a:r>
            <a:rPr lang="en-US" b="1" dirty="0" smtClean="0">
              <a:solidFill>
                <a:schemeClr val="accent6">
                  <a:lumMod val="50000"/>
                </a:schemeClr>
              </a:solidFill>
              <a:effectLst>
                <a:outerShdw blurRad="38100" dist="38100" dir="2700000" algn="tl">
                  <a:srgbClr val="000000">
                    <a:alpha val="43137"/>
                  </a:srgbClr>
                </a:outerShdw>
              </a:effectLst>
              <a:latin typeface="Century Gothic" pitchFamily="34" charset="0"/>
            </a:rPr>
            <a:t>Primary Sources</a:t>
          </a:r>
          <a:endParaRPr lang="en-US" b="1" dirty="0">
            <a:solidFill>
              <a:schemeClr val="accent6">
                <a:lumMod val="50000"/>
              </a:schemeClr>
            </a:solidFill>
            <a:effectLst>
              <a:outerShdw blurRad="38100" dist="38100" dir="2700000" algn="tl">
                <a:srgbClr val="000000">
                  <a:alpha val="43137"/>
                </a:srgbClr>
              </a:outerShdw>
            </a:effectLst>
            <a:latin typeface="Century Gothic" pitchFamily="34" charset="0"/>
          </a:endParaRPr>
        </a:p>
      </dgm:t>
    </dgm:pt>
    <dgm:pt modelId="{A62FDAF2-DB9C-4681-B9FE-3C1CA424F860}" type="parTrans" cxnId="{58E50B1E-3CEA-4CB9-9C9B-9CFB991B2AAB}">
      <dgm:prSet/>
      <dgm:spPr/>
      <dgm:t>
        <a:bodyPr/>
        <a:lstStyle/>
        <a:p>
          <a:endParaRPr lang="en-US"/>
        </a:p>
      </dgm:t>
    </dgm:pt>
    <dgm:pt modelId="{F9155B07-C36C-437E-B207-FF69EC77C393}" type="sibTrans" cxnId="{58E50B1E-3CEA-4CB9-9C9B-9CFB991B2AAB}">
      <dgm:prSet/>
      <dgm:spPr/>
      <dgm:t>
        <a:bodyPr/>
        <a:lstStyle/>
        <a:p>
          <a:endParaRPr lang="en-US"/>
        </a:p>
      </dgm:t>
    </dgm:pt>
    <dgm:pt modelId="{DC722A88-C0DB-416E-B840-0F968C5D28DC}" type="pres">
      <dgm:prSet presAssocID="{23B83424-4E7C-475B-BF41-DAB503283785}" presName="compositeShape" presStyleCnt="0">
        <dgm:presLayoutVars>
          <dgm:chMax val="7"/>
          <dgm:dir/>
          <dgm:resizeHandles val="exact"/>
        </dgm:presLayoutVars>
      </dgm:prSet>
      <dgm:spPr/>
    </dgm:pt>
    <dgm:pt modelId="{EBC6CE47-1698-493D-BC16-E44C420AF896}" type="pres">
      <dgm:prSet presAssocID="{09342F35-5717-47A7-9B96-A9679374FAAA}" presName="circ1" presStyleLbl="vennNode1" presStyleIdx="0" presStyleCnt="2"/>
      <dgm:spPr/>
      <dgm:t>
        <a:bodyPr/>
        <a:lstStyle/>
        <a:p>
          <a:endParaRPr lang="en-US"/>
        </a:p>
      </dgm:t>
    </dgm:pt>
    <dgm:pt modelId="{924DE80F-A3DF-425C-B763-985A2C21764F}" type="pres">
      <dgm:prSet presAssocID="{09342F35-5717-47A7-9B96-A9679374FAAA}" presName="circ1Tx" presStyleLbl="revTx" presStyleIdx="0" presStyleCnt="0">
        <dgm:presLayoutVars>
          <dgm:chMax val="0"/>
          <dgm:chPref val="0"/>
          <dgm:bulletEnabled val="1"/>
        </dgm:presLayoutVars>
      </dgm:prSet>
      <dgm:spPr/>
      <dgm:t>
        <a:bodyPr/>
        <a:lstStyle/>
        <a:p>
          <a:endParaRPr lang="en-US"/>
        </a:p>
      </dgm:t>
    </dgm:pt>
    <dgm:pt modelId="{BBFCDEF6-5BD8-4389-BD0D-1DF804ACFFA8}" type="pres">
      <dgm:prSet presAssocID="{D5570F95-B7E4-462B-AB6D-32BFA8297910}" presName="circ2" presStyleLbl="vennNode1" presStyleIdx="1" presStyleCnt="2"/>
      <dgm:spPr/>
      <dgm:t>
        <a:bodyPr/>
        <a:lstStyle/>
        <a:p>
          <a:endParaRPr lang="en-US"/>
        </a:p>
      </dgm:t>
    </dgm:pt>
    <dgm:pt modelId="{9C453834-24B0-46D6-BEF7-106D22C053C3}" type="pres">
      <dgm:prSet presAssocID="{D5570F95-B7E4-462B-AB6D-32BFA8297910}" presName="circ2Tx" presStyleLbl="revTx" presStyleIdx="0" presStyleCnt="0">
        <dgm:presLayoutVars>
          <dgm:chMax val="0"/>
          <dgm:chPref val="0"/>
          <dgm:bulletEnabled val="1"/>
        </dgm:presLayoutVars>
      </dgm:prSet>
      <dgm:spPr/>
      <dgm:t>
        <a:bodyPr/>
        <a:lstStyle/>
        <a:p>
          <a:endParaRPr lang="en-US"/>
        </a:p>
      </dgm:t>
    </dgm:pt>
  </dgm:ptLst>
  <dgm:cxnLst>
    <dgm:cxn modelId="{5B05C793-B5BC-4E41-A666-FCFB349A61D2}" type="presOf" srcId="{09342F35-5717-47A7-9B96-A9679374FAAA}" destId="{EBC6CE47-1698-493D-BC16-E44C420AF896}" srcOrd="0" destOrd="0" presId="urn:microsoft.com/office/officeart/2005/8/layout/venn1"/>
    <dgm:cxn modelId="{04B8909B-E646-4D88-81B8-D6CA1B3D35ED}" type="presOf" srcId="{D5570F95-B7E4-462B-AB6D-32BFA8297910}" destId="{BBFCDEF6-5BD8-4389-BD0D-1DF804ACFFA8}" srcOrd="0" destOrd="0" presId="urn:microsoft.com/office/officeart/2005/8/layout/venn1"/>
    <dgm:cxn modelId="{75C3BBD9-E4C0-4C93-A742-400AA95D8C99}" srcId="{23B83424-4E7C-475B-BF41-DAB503283785}" destId="{09342F35-5717-47A7-9B96-A9679374FAAA}" srcOrd="0" destOrd="0" parTransId="{F92A3F9A-7B36-432A-8A26-BBBB5BDE5C00}" sibTransId="{2B1FAED0-43C1-475B-BF1D-0F8449275581}"/>
    <dgm:cxn modelId="{1FC61FB2-2E7D-4B28-932E-B5DFA492BA84}" type="presOf" srcId="{23B83424-4E7C-475B-BF41-DAB503283785}" destId="{DC722A88-C0DB-416E-B840-0F968C5D28DC}" srcOrd="0" destOrd="0" presId="urn:microsoft.com/office/officeart/2005/8/layout/venn1"/>
    <dgm:cxn modelId="{58E50B1E-3CEA-4CB9-9C9B-9CFB991B2AAB}" srcId="{23B83424-4E7C-475B-BF41-DAB503283785}" destId="{D5570F95-B7E4-462B-AB6D-32BFA8297910}" srcOrd="1" destOrd="0" parTransId="{A62FDAF2-DB9C-4681-B9FE-3C1CA424F860}" sibTransId="{F9155B07-C36C-437E-B207-FF69EC77C393}"/>
    <dgm:cxn modelId="{C204CE98-BA41-466C-84A3-7E716D49C784}" type="presOf" srcId="{09342F35-5717-47A7-9B96-A9679374FAAA}" destId="{924DE80F-A3DF-425C-B763-985A2C21764F}" srcOrd="1" destOrd="0" presId="urn:microsoft.com/office/officeart/2005/8/layout/venn1"/>
    <dgm:cxn modelId="{0830CE13-33F3-4739-8832-7BDBD239D820}" type="presOf" srcId="{D5570F95-B7E4-462B-AB6D-32BFA8297910}" destId="{9C453834-24B0-46D6-BEF7-106D22C053C3}" srcOrd="1" destOrd="0" presId="urn:microsoft.com/office/officeart/2005/8/layout/venn1"/>
    <dgm:cxn modelId="{8506E04D-C121-4D90-9FFD-E41ABEBB4ED0}" type="presParOf" srcId="{DC722A88-C0DB-416E-B840-0F968C5D28DC}" destId="{EBC6CE47-1698-493D-BC16-E44C420AF896}" srcOrd="0" destOrd="0" presId="urn:microsoft.com/office/officeart/2005/8/layout/venn1"/>
    <dgm:cxn modelId="{78FD0C15-3B75-46E1-87E8-3D56A6610257}" type="presParOf" srcId="{DC722A88-C0DB-416E-B840-0F968C5D28DC}" destId="{924DE80F-A3DF-425C-B763-985A2C21764F}" srcOrd="1" destOrd="0" presId="urn:microsoft.com/office/officeart/2005/8/layout/venn1"/>
    <dgm:cxn modelId="{6D4909B0-4C7C-4DF6-B52C-2A0C71D8CF5F}" type="presParOf" srcId="{DC722A88-C0DB-416E-B840-0F968C5D28DC}" destId="{BBFCDEF6-5BD8-4389-BD0D-1DF804ACFFA8}" srcOrd="2" destOrd="0" presId="urn:microsoft.com/office/officeart/2005/8/layout/venn1"/>
    <dgm:cxn modelId="{99D06B9F-CF97-40BA-BE6C-45F1E8FAC844}" type="presParOf" srcId="{DC722A88-C0DB-416E-B840-0F968C5D28DC}" destId="{9C453834-24B0-46D6-BEF7-106D22C053C3}" srcOrd="3"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C6CE47-1698-493D-BC16-E44C420AF896}">
      <dsp:nvSpPr>
        <dsp:cNvPr id="0" name=""/>
        <dsp:cNvSpPr/>
      </dsp:nvSpPr>
      <dsp:spPr>
        <a:xfrm>
          <a:off x="156019" y="107759"/>
          <a:ext cx="3848481" cy="3848481"/>
        </a:xfrm>
        <a:prstGeom prst="ellipse">
          <a:avLst/>
        </a:prstGeom>
        <a:solidFill>
          <a:srgbClr val="FFC000">
            <a:alpha val="50000"/>
          </a:srgb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733550">
            <a:lnSpc>
              <a:spcPct val="90000"/>
            </a:lnSpc>
            <a:spcBef>
              <a:spcPct val="0"/>
            </a:spcBef>
            <a:spcAft>
              <a:spcPct val="35000"/>
            </a:spcAft>
          </a:pPr>
          <a:r>
            <a:rPr lang="en-US" sz="3900" b="1" kern="1200" dirty="0" smtClean="0">
              <a:solidFill>
                <a:srgbClr val="663300"/>
              </a:solidFill>
              <a:effectLst>
                <a:outerShdw blurRad="38100" dist="38100" dir="2700000" algn="tl">
                  <a:srgbClr val="000000">
                    <a:alpha val="43137"/>
                  </a:srgbClr>
                </a:outerShdw>
              </a:effectLst>
              <a:latin typeface="Century Gothic" pitchFamily="34" charset="0"/>
            </a:rPr>
            <a:t>Historical Fiction</a:t>
          </a:r>
          <a:endParaRPr lang="en-US" sz="3900" b="1" kern="1200" dirty="0">
            <a:solidFill>
              <a:srgbClr val="663300"/>
            </a:solidFill>
            <a:effectLst>
              <a:outerShdw blurRad="38100" dist="38100" dir="2700000" algn="tl">
                <a:srgbClr val="000000">
                  <a:alpha val="43137"/>
                </a:srgbClr>
              </a:outerShdw>
            </a:effectLst>
            <a:latin typeface="Century Gothic" pitchFamily="34" charset="0"/>
          </a:endParaRPr>
        </a:p>
      </dsp:txBody>
      <dsp:txXfrm>
        <a:off x="693419" y="561578"/>
        <a:ext cx="2218944" cy="2940843"/>
      </dsp:txXfrm>
    </dsp:sp>
    <dsp:sp modelId="{BBFCDEF6-5BD8-4389-BD0D-1DF804ACFFA8}">
      <dsp:nvSpPr>
        <dsp:cNvPr id="0" name=""/>
        <dsp:cNvSpPr/>
      </dsp:nvSpPr>
      <dsp:spPr>
        <a:xfrm>
          <a:off x="2929699" y="107759"/>
          <a:ext cx="3848481" cy="3848481"/>
        </a:xfrm>
        <a:prstGeom prst="ellipse">
          <a:avLst/>
        </a:prstGeom>
        <a:solidFill>
          <a:schemeClr val="accent6">
            <a:shade val="80000"/>
            <a:alpha val="50000"/>
            <a:hueOff val="14"/>
            <a:satOff val="19590"/>
            <a:lumOff val="6007"/>
            <a:alphaOff val="30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0" tIns="0" rIns="0" bIns="0" numCol="1" spcCol="1270" anchor="ctr" anchorCtr="0">
          <a:noAutofit/>
        </a:bodyPr>
        <a:lstStyle/>
        <a:p>
          <a:pPr lvl="0" algn="ctr" defTabSz="1733550">
            <a:lnSpc>
              <a:spcPct val="90000"/>
            </a:lnSpc>
            <a:spcBef>
              <a:spcPct val="0"/>
            </a:spcBef>
            <a:spcAft>
              <a:spcPct val="35000"/>
            </a:spcAft>
          </a:pPr>
          <a:r>
            <a:rPr lang="en-US" sz="3900" b="1" kern="1200" dirty="0" smtClean="0">
              <a:solidFill>
                <a:schemeClr val="accent6">
                  <a:lumMod val="50000"/>
                </a:schemeClr>
              </a:solidFill>
              <a:effectLst>
                <a:outerShdw blurRad="38100" dist="38100" dir="2700000" algn="tl">
                  <a:srgbClr val="000000">
                    <a:alpha val="43137"/>
                  </a:srgbClr>
                </a:outerShdw>
              </a:effectLst>
              <a:latin typeface="Century Gothic" pitchFamily="34" charset="0"/>
            </a:rPr>
            <a:t>Primary Sources</a:t>
          </a:r>
          <a:endParaRPr lang="en-US" sz="3900" b="1" kern="1200" dirty="0">
            <a:solidFill>
              <a:schemeClr val="accent6">
                <a:lumMod val="50000"/>
              </a:schemeClr>
            </a:solidFill>
            <a:effectLst>
              <a:outerShdw blurRad="38100" dist="38100" dir="2700000" algn="tl">
                <a:srgbClr val="000000">
                  <a:alpha val="43137"/>
                </a:srgbClr>
              </a:outerShdw>
            </a:effectLst>
            <a:latin typeface="Century Gothic" pitchFamily="34" charset="0"/>
          </a:endParaRPr>
        </a:p>
      </dsp:txBody>
      <dsp:txXfrm>
        <a:off x="4021835" y="561578"/>
        <a:ext cx="2218944" cy="294084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3FFCA5-FDD0-4386-A8E0-D631DA97D425}" type="datetimeFigureOut">
              <a:rPr lang="en-US" smtClean="0"/>
              <a:pPr/>
              <a:t>12/17/2012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6455A-7EF1-47DA-BA77-F242FE1E05D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3FFCA5-FDD0-4386-A8E0-D631DA97D425}" type="datetimeFigureOut">
              <a:rPr lang="en-US" smtClean="0"/>
              <a:pPr/>
              <a:t>12/17/2012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56455A-7EF1-47DA-BA77-F242FE1E05D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gif"/><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14" name="Picture 26" descr="http://www.mltcreative.com/Portals/55581/images/Benjamin%20Franklin,the%20communicator%20and%20the%20first%20blogger.jpg"/>
          <p:cNvPicPr>
            <a:picLocks noChangeAspect="1" noChangeArrowheads="1"/>
          </p:cNvPicPr>
          <p:nvPr/>
        </p:nvPicPr>
        <p:blipFill>
          <a:blip r:embed="rId2" cstate="print"/>
          <a:srcRect/>
          <a:stretch>
            <a:fillRect/>
          </a:stretch>
        </p:blipFill>
        <p:spPr bwMode="auto">
          <a:xfrm>
            <a:off x="3200400" y="0"/>
            <a:ext cx="1899510" cy="1905000"/>
          </a:xfrm>
          <a:prstGeom prst="rect">
            <a:avLst/>
          </a:prstGeom>
          <a:noFill/>
        </p:spPr>
      </p:pic>
      <p:pic>
        <p:nvPicPr>
          <p:cNvPr id="12312" name="Picture 24" descr="http://t0.gstatic.com/images?q=tbn:ANd9GcQwh0A0jWpRy0ern8fR7_Q5nIywW0nlSi9xHQWKnnxt1ejJteDAaxY7yN60"/>
          <p:cNvPicPr>
            <a:picLocks noChangeAspect="1" noChangeArrowheads="1"/>
          </p:cNvPicPr>
          <p:nvPr/>
        </p:nvPicPr>
        <p:blipFill>
          <a:blip r:embed="rId3" cstate="print"/>
          <a:srcRect/>
          <a:stretch>
            <a:fillRect/>
          </a:stretch>
        </p:blipFill>
        <p:spPr bwMode="auto">
          <a:xfrm>
            <a:off x="4724400" y="1"/>
            <a:ext cx="1234905" cy="1676400"/>
          </a:xfrm>
          <a:prstGeom prst="rect">
            <a:avLst/>
          </a:prstGeom>
          <a:noFill/>
        </p:spPr>
      </p:pic>
      <p:pic>
        <p:nvPicPr>
          <p:cNvPr id="12310" name="Picture 22" descr="http://www.telegraph-history.org/samuel-morse/main5b.jpg"/>
          <p:cNvPicPr>
            <a:picLocks noChangeAspect="1" noChangeArrowheads="1"/>
          </p:cNvPicPr>
          <p:nvPr/>
        </p:nvPicPr>
        <p:blipFill>
          <a:blip r:embed="rId4" cstate="print"/>
          <a:srcRect/>
          <a:stretch>
            <a:fillRect/>
          </a:stretch>
        </p:blipFill>
        <p:spPr bwMode="auto">
          <a:xfrm>
            <a:off x="838200" y="5105400"/>
            <a:ext cx="3352800" cy="2297686"/>
          </a:xfrm>
          <a:prstGeom prst="rect">
            <a:avLst/>
          </a:prstGeom>
          <a:noFill/>
        </p:spPr>
      </p:pic>
      <p:pic>
        <p:nvPicPr>
          <p:cNvPr id="12308" name="Picture 20" descr="http://www.lib.unc.edu/spotlight/images/raleighportrait.jpg"/>
          <p:cNvPicPr>
            <a:picLocks noChangeAspect="1" noChangeArrowheads="1"/>
          </p:cNvPicPr>
          <p:nvPr/>
        </p:nvPicPr>
        <p:blipFill>
          <a:blip r:embed="rId5" cstate="print"/>
          <a:srcRect/>
          <a:stretch>
            <a:fillRect/>
          </a:stretch>
        </p:blipFill>
        <p:spPr bwMode="auto">
          <a:xfrm>
            <a:off x="5867400" y="0"/>
            <a:ext cx="1464866" cy="1786009"/>
          </a:xfrm>
          <a:prstGeom prst="rect">
            <a:avLst/>
          </a:prstGeom>
          <a:noFill/>
        </p:spPr>
      </p:pic>
      <p:pic>
        <p:nvPicPr>
          <p:cNvPr id="12306" name="Picture 18" descr="http://gmierka.tripod.com/natgreene12b.jpg"/>
          <p:cNvPicPr>
            <a:picLocks noChangeAspect="1" noChangeArrowheads="1"/>
          </p:cNvPicPr>
          <p:nvPr/>
        </p:nvPicPr>
        <p:blipFill>
          <a:blip r:embed="rId6" cstate="print"/>
          <a:srcRect l="18496" t="12821" r="22933"/>
          <a:stretch>
            <a:fillRect/>
          </a:stretch>
        </p:blipFill>
        <p:spPr bwMode="auto">
          <a:xfrm>
            <a:off x="2057400" y="0"/>
            <a:ext cx="1371600" cy="2454442"/>
          </a:xfrm>
          <a:prstGeom prst="rect">
            <a:avLst/>
          </a:prstGeom>
          <a:noFill/>
        </p:spPr>
      </p:pic>
      <p:pic>
        <p:nvPicPr>
          <p:cNvPr id="12304" name="Picture 16" descr="http://inspirationboost.com/wp-content/uploads/2012/11/Thomas-Edison-Quotes.jpg"/>
          <p:cNvPicPr>
            <a:picLocks noChangeAspect="1" noChangeArrowheads="1"/>
          </p:cNvPicPr>
          <p:nvPr/>
        </p:nvPicPr>
        <p:blipFill>
          <a:blip r:embed="rId7" cstate="print"/>
          <a:srcRect r="61302" b="2014"/>
          <a:stretch>
            <a:fillRect/>
          </a:stretch>
        </p:blipFill>
        <p:spPr bwMode="auto">
          <a:xfrm>
            <a:off x="7298243" y="2438400"/>
            <a:ext cx="1845757" cy="3505200"/>
          </a:xfrm>
          <a:prstGeom prst="rect">
            <a:avLst/>
          </a:prstGeom>
          <a:noFill/>
        </p:spPr>
      </p:pic>
      <p:pic>
        <p:nvPicPr>
          <p:cNvPr id="12302" name="Picture 14" descr="http://www.parstimes.com/spaceimages/man_on_moon.jpg"/>
          <p:cNvPicPr>
            <a:picLocks noChangeAspect="1" noChangeArrowheads="1"/>
          </p:cNvPicPr>
          <p:nvPr/>
        </p:nvPicPr>
        <p:blipFill>
          <a:blip r:embed="rId8" cstate="print"/>
          <a:srcRect l="35659"/>
          <a:stretch>
            <a:fillRect/>
          </a:stretch>
        </p:blipFill>
        <p:spPr bwMode="auto">
          <a:xfrm>
            <a:off x="0" y="1676400"/>
            <a:ext cx="3162300" cy="3686176"/>
          </a:xfrm>
          <a:prstGeom prst="rect">
            <a:avLst/>
          </a:prstGeom>
          <a:noFill/>
        </p:spPr>
      </p:pic>
      <p:pic>
        <p:nvPicPr>
          <p:cNvPr id="12300" name="Picture 12" descr="http://www.wright-brothers.org/Information_Desk/Help_with_Homework/Wright_Timeline/Wright_Timeline_images/1869_Womens_Suffrage_160.jpg"/>
          <p:cNvPicPr>
            <a:picLocks noChangeAspect="1" noChangeArrowheads="1"/>
          </p:cNvPicPr>
          <p:nvPr/>
        </p:nvPicPr>
        <p:blipFill>
          <a:blip r:embed="rId9" cstate="print"/>
          <a:srcRect/>
          <a:stretch>
            <a:fillRect/>
          </a:stretch>
        </p:blipFill>
        <p:spPr bwMode="auto">
          <a:xfrm>
            <a:off x="7620000" y="4943475"/>
            <a:ext cx="1524000" cy="1914525"/>
          </a:xfrm>
          <a:prstGeom prst="rect">
            <a:avLst/>
          </a:prstGeom>
          <a:noFill/>
        </p:spPr>
      </p:pic>
      <p:pic>
        <p:nvPicPr>
          <p:cNvPr id="12298" name="Picture 10" descr="http://3.bp.blogspot.com/_kvMusHIGFII/TO9IaPhGZqI/AAAAAAAAAIc/irHo0PAZTHE/s1600/sit-in%255B1%255D.jpg"/>
          <p:cNvPicPr>
            <a:picLocks noChangeAspect="1" noChangeArrowheads="1"/>
          </p:cNvPicPr>
          <p:nvPr/>
        </p:nvPicPr>
        <p:blipFill>
          <a:blip r:embed="rId10" cstate="print"/>
          <a:srcRect/>
          <a:stretch>
            <a:fillRect/>
          </a:stretch>
        </p:blipFill>
        <p:spPr bwMode="auto">
          <a:xfrm>
            <a:off x="0" y="0"/>
            <a:ext cx="2156012" cy="1676400"/>
          </a:xfrm>
          <a:prstGeom prst="rect">
            <a:avLst/>
          </a:prstGeom>
          <a:noFill/>
        </p:spPr>
      </p:pic>
      <p:pic>
        <p:nvPicPr>
          <p:cNvPr id="12296" name="Picture 8" descr="http://www.nasa.gov/images/content/206308main_image_976_946-710.jpg"/>
          <p:cNvPicPr>
            <a:picLocks noChangeAspect="1" noChangeArrowheads="1"/>
          </p:cNvPicPr>
          <p:nvPr/>
        </p:nvPicPr>
        <p:blipFill>
          <a:blip r:embed="rId11" cstate="print"/>
          <a:srcRect/>
          <a:stretch>
            <a:fillRect/>
          </a:stretch>
        </p:blipFill>
        <p:spPr bwMode="auto">
          <a:xfrm>
            <a:off x="5185410" y="5334000"/>
            <a:ext cx="2434590" cy="1828800"/>
          </a:xfrm>
          <a:prstGeom prst="rect">
            <a:avLst/>
          </a:prstGeom>
          <a:noFill/>
        </p:spPr>
      </p:pic>
      <p:pic>
        <p:nvPicPr>
          <p:cNvPr id="12294" name="Picture 6" descr="http://upload.wikimedia.org/wikipedia/commons/thumb/8/8b/Dolley_Madison.jpg/220px-Dolley_Madison.jpg"/>
          <p:cNvPicPr>
            <a:picLocks noChangeAspect="1" noChangeArrowheads="1"/>
          </p:cNvPicPr>
          <p:nvPr/>
        </p:nvPicPr>
        <p:blipFill>
          <a:blip r:embed="rId12" cstate="print"/>
          <a:srcRect/>
          <a:stretch>
            <a:fillRect/>
          </a:stretch>
        </p:blipFill>
        <p:spPr bwMode="auto">
          <a:xfrm>
            <a:off x="-304800" y="4295774"/>
            <a:ext cx="2095500" cy="2562226"/>
          </a:xfrm>
          <a:prstGeom prst="rect">
            <a:avLst/>
          </a:prstGeom>
          <a:noFill/>
        </p:spPr>
      </p:pic>
      <p:pic>
        <p:nvPicPr>
          <p:cNvPr id="12292" name="Picture 4" descr="http://www.schenectady.k12.ny.us/users/title3/future%20grant%20projects/Projects/wel-american%20rev/g.%20washington.gif"/>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7210425" y="-228599"/>
            <a:ext cx="2085975" cy="2743200"/>
          </a:xfrm>
          <a:prstGeom prst="rect">
            <a:avLst/>
          </a:prstGeom>
          <a:noFill/>
        </p:spPr>
      </p:pic>
      <p:pic>
        <p:nvPicPr>
          <p:cNvPr id="12316" name="Picture 28" descr="http://cultofmac.cultofmaccom.netdna-cdn.com/wp-content/uploads/2011/03/steve-jobs.jpg"/>
          <p:cNvPicPr>
            <a:picLocks noChangeAspect="1" noChangeArrowheads="1"/>
          </p:cNvPicPr>
          <p:nvPr/>
        </p:nvPicPr>
        <p:blipFill>
          <a:blip r:embed="rId14" cstate="print"/>
          <a:srcRect/>
          <a:stretch>
            <a:fillRect/>
          </a:stretch>
        </p:blipFill>
        <p:spPr bwMode="auto">
          <a:xfrm>
            <a:off x="3017934" y="5562600"/>
            <a:ext cx="2239866" cy="1676400"/>
          </a:xfrm>
          <a:prstGeom prst="rect">
            <a:avLst/>
          </a:prstGeom>
          <a:noFill/>
        </p:spPr>
      </p:pic>
      <p:sp>
        <p:nvSpPr>
          <p:cNvPr id="5" name="Rectangle 4"/>
          <p:cNvSpPr/>
          <p:nvPr/>
        </p:nvSpPr>
        <p:spPr>
          <a:xfrm>
            <a:off x="3012990" y="1226403"/>
            <a:ext cx="3387810" cy="830997"/>
          </a:xfrm>
          <a:prstGeom prst="rect">
            <a:avLst/>
          </a:prstGeom>
        </p:spPr>
        <p:txBody>
          <a:bodyPr wrap="square">
            <a:spAutoFit/>
          </a:bodyPr>
          <a:lstStyle/>
          <a:p>
            <a:r>
              <a:rPr lang="en-US" sz="4800" b="1" i="1" dirty="0" smtClean="0">
                <a:solidFill>
                  <a:srgbClr val="800000"/>
                </a:solidFill>
                <a:effectLst>
                  <a:outerShdw blurRad="38100" dist="38100" dir="2700000" algn="tl">
                    <a:srgbClr val="000000">
                      <a:alpha val="43137"/>
                    </a:srgbClr>
                  </a:outerShdw>
                </a:effectLst>
                <a:latin typeface="Century Gothic" pitchFamily="34" charset="0"/>
              </a:rPr>
              <a:t>NC Unit 3</a:t>
            </a:r>
            <a:endParaRPr lang="en-US" sz="4800" b="1" i="1" dirty="0">
              <a:solidFill>
                <a:srgbClr val="800000"/>
              </a:solidFill>
              <a:effectLst>
                <a:outerShdw blurRad="38100" dist="38100" dir="2700000" algn="tl">
                  <a:srgbClr val="000000">
                    <a:alpha val="43137"/>
                  </a:srgbClr>
                </a:outerShdw>
              </a:effectLst>
              <a:latin typeface="Century Gothic" pitchFamily="34" charset="0"/>
            </a:endParaRPr>
          </a:p>
        </p:txBody>
      </p:sp>
      <p:pic>
        <p:nvPicPr>
          <p:cNvPr id="12290" name="Picture 2" descr="http://daveferguson.typepad.com/photos/uncategorized/2008/01/05/revolutionaries.png"/>
          <p:cNvPicPr>
            <a:picLocks noChangeAspect="1" noChangeArrowheads="1"/>
          </p:cNvPicPr>
          <p:nvPr/>
        </p:nvPicPr>
        <p:blipFill>
          <a:blip r:embed="rId15" cstate="print"/>
          <a:srcRect/>
          <a:stretch>
            <a:fillRect/>
          </a:stretch>
        </p:blipFill>
        <p:spPr bwMode="auto">
          <a:xfrm>
            <a:off x="1524000" y="1277112"/>
            <a:ext cx="5867400" cy="4412288"/>
          </a:xfrm>
          <a:prstGeom prst="rect">
            <a:avLst/>
          </a:prstGeom>
          <a:noFill/>
        </p:spPr>
      </p:pic>
      <p:sp>
        <p:nvSpPr>
          <p:cNvPr id="19" name="Rectangle 18"/>
          <p:cNvSpPr/>
          <p:nvPr/>
        </p:nvSpPr>
        <p:spPr>
          <a:xfrm>
            <a:off x="2204589" y="2967335"/>
            <a:ext cx="473482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r>
              <a:rPr lang="en-US" sz="5400" b="1" baseline="30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Grade Unit 3</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t="28125" r="3125" b="19792"/>
          <a:stretch>
            <a:fillRect/>
          </a:stretch>
        </p:blipFill>
        <p:spPr bwMode="auto">
          <a:xfrm>
            <a:off x="381000" y="838200"/>
            <a:ext cx="7086600" cy="2857499"/>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l="3125" t="22917" r="3125" b="33333"/>
          <a:stretch>
            <a:fillRect/>
          </a:stretch>
        </p:blipFill>
        <p:spPr bwMode="auto">
          <a:xfrm>
            <a:off x="1828800" y="3810000"/>
            <a:ext cx="7086600" cy="2480310"/>
          </a:xfrm>
          <a:prstGeom prst="rect">
            <a:avLst/>
          </a:prstGeom>
          <a:noFill/>
          <a:ln w="9525">
            <a:noFill/>
            <a:miter lim="800000"/>
            <a:headEnd/>
            <a:tailEnd/>
          </a:ln>
        </p:spPr>
      </p:pic>
      <p:sp>
        <p:nvSpPr>
          <p:cNvPr id="5" name="TextBox 4"/>
          <p:cNvSpPr txBox="1"/>
          <p:nvPr/>
        </p:nvSpPr>
        <p:spPr>
          <a:xfrm>
            <a:off x="0" y="0"/>
            <a:ext cx="9144000" cy="707886"/>
          </a:xfrm>
          <a:prstGeom prst="rect">
            <a:avLst/>
          </a:prstGeom>
          <a:noFill/>
        </p:spPr>
        <p:txBody>
          <a:bodyPr wrap="square" rtlCol="0">
            <a:spAutoFit/>
          </a:bodyPr>
          <a:lstStyle/>
          <a:p>
            <a:r>
              <a:rPr lang="en-US" sz="2000" dirty="0" smtClean="0">
                <a:solidFill>
                  <a:schemeClr val="bg1"/>
                </a:solidFill>
                <a:latin typeface="Century Gothic" pitchFamily="34" charset="0"/>
              </a:rPr>
              <a:t>These drawings by Morse that show how wires will be strung along poles to carry the electric current that would carry messages long distances.</a:t>
            </a:r>
            <a:endParaRPr lang="en-US" sz="2000" dirty="0">
              <a:solidFill>
                <a:schemeClr val="bg1"/>
              </a:solidFill>
              <a:latin typeface="Century Gothic" pitchFamily="34" charset="0"/>
            </a:endParaRPr>
          </a:p>
        </p:txBody>
      </p:sp>
      <p:sp>
        <p:nvSpPr>
          <p:cNvPr id="6" name="TextBox 5"/>
          <p:cNvSpPr txBox="1"/>
          <p:nvPr/>
        </p:nvSpPr>
        <p:spPr>
          <a:xfrm>
            <a:off x="685800" y="6211669"/>
            <a:ext cx="7848600" cy="646331"/>
          </a:xfrm>
          <a:prstGeom prst="rect">
            <a:avLst/>
          </a:prstGeom>
          <a:noFill/>
        </p:spPr>
        <p:txBody>
          <a:bodyPr wrap="square" rtlCol="0">
            <a:spAutoFit/>
          </a:bodyPr>
          <a:lstStyle/>
          <a:p>
            <a:r>
              <a:rPr lang="en-US" sz="3600" dirty="0" smtClean="0">
                <a:solidFill>
                  <a:schemeClr val="bg1"/>
                </a:solidFill>
                <a:latin typeface="Century Gothic" pitchFamily="34" charset="0"/>
              </a:rPr>
              <a:t>Do they remind you of anything?</a:t>
            </a:r>
            <a:endParaRPr lang="en-US" sz="3600" dirty="0">
              <a:solidFill>
                <a:schemeClr val="bg1"/>
              </a:solidFill>
              <a:latin typeface="Century Gothic"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pic>
        <p:nvPicPr>
          <p:cNvPr id="16386" name="Picture 2" descr="Image 1 of 1, Samuel F. B. Morse's colored sketch of railway tel"/>
          <p:cNvPicPr>
            <a:picLocks noChangeAspect="1" noChangeArrowheads="1"/>
          </p:cNvPicPr>
          <p:nvPr/>
        </p:nvPicPr>
        <p:blipFill>
          <a:blip r:embed="rId2" cstate="print"/>
          <a:srcRect/>
          <a:stretch>
            <a:fillRect/>
          </a:stretch>
        </p:blipFill>
        <p:spPr bwMode="auto">
          <a:xfrm>
            <a:off x="152400" y="152400"/>
            <a:ext cx="4191000" cy="6565900"/>
          </a:xfrm>
          <a:prstGeom prst="rect">
            <a:avLst/>
          </a:prstGeom>
          <a:noFill/>
        </p:spPr>
      </p:pic>
      <p:sp>
        <p:nvSpPr>
          <p:cNvPr id="3" name="Rectangle 2"/>
          <p:cNvSpPr/>
          <p:nvPr/>
        </p:nvSpPr>
        <p:spPr>
          <a:xfrm>
            <a:off x="4419600" y="381000"/>
            <a:ext cx="4572000" cy="5324535"/>
          </a:xfrm>
          <a:prstGeom prst="rect">
            <a:avLst/>
          </a:prstGeom>
        </p:spPr>
        <p:txBody>
          <a:bodyPr>
            <a:spAutoFit/>
          </a:bodyPr>
          <a:lstStyle/>
          <a:p>
            <a:r>
              <a:rPr lang="en-US" sz="2000" dirty="0" smtClean="0">
                <a:solidFill>
                  <a:schemeClr val="bg1"/>
                </a:solidFill>
                <a:latin typeface="Century Gothic" pitchFamily="34" charset="0"/>
              </a:rPr>
              <a:t>Morse didn’t stop with the invention of the telegraph.  </a:t>
            </a:r>
          </a:p>
          <a:p>
            <a:endParaRPr lang="en-US" sz="2000" dirty="0">
              <a:solidFill>
                <a:schemeClr val="bg1"/>
              </a:solidFill>
              <a:latin typeface="Century Gothic" pitchFamily="34" charset="0"/>
            </a:endParaRPr>
          </a:p>
          <a:p>
            <a:r>
              <a:rPr lang="en-US" sz="2000" dirty="0" smtClean="0">
                <a:solidFill>
                  <a:schemeClr val="bg1"/>
                </a:solidFill>
                <a:latin typeface="Century Gothic" pitchFamily="34" charset="0"/>
              </a:rPr>
              <a:t>He was truly a revolutionary thinker.  </a:t>
            </a:r>
          </a:p>
          <a:p>
            <a:r>
              <a:rPr lang="en-US" sz="2000" dirty="0" smtClean="0">
                <a:solidFill>
                  <a:schemeClr val="bg1"/>
                </a:solidFill>
                <a:latin typeface="Century Gothic" pitchFamily="34" charset="0"/>
              </a:rPr>
              <a:t>He knew his ideas could change the world!</a:t>
            </a:r>
          </a:p>
          <a:p>
            <a:endParaRPr lang="en-US" sz="2000" dirty="0">
              <a:solidFill>
                <a:schemeClr val="bg1"/>
              </a:solidFill>
              <a:latin typeface="Century Gothic" pitchFamily="34" charset="0"/>
            </a:endParaRPr>
          </a:p>
          <a:p>
            <a:endParaRPr lang="en-US" sz="2000" dirty="0" smtClean="0">
              <a:solidFill>
                <a:schemeClr val="bg1"/>
              </a:solidFill>
              <a:latin typeface="Century Gothic" pitchFamily="34" charset="0"/>
            </a:endParaRPr>
          </a:p>
          <a:p>
            <a:r>
              <a:rPr lang="en-US" sz="2000" dirty="0" smtClean="0">
                <a:solidFill>
                  <a:schemeClr val="bg1"/>
                </a:solidFill>
                <a:latin typeface="Century Gothic" pitchFamily="34" charset="0"/>
              </a:rPr>
              <a:t>In 1838-39 Morse developed a new application of his telegraph.  </a:t>
            </a:r>
          </a:p>
          <a:p>
            <a:endParaRPr lang="en-US" sz="2000" dirty="0">
              <a:solidFill>
                <a:schemeClr val="bg1"/>
              </a:solidFill>
              <a:latin typeface="Century Gothic" pitchFamily="34" charset="0"/>
            </a:endParaRPr>
          </a:p>
          <a:p>
            <a:r>
              <a:rPr lang="en-US" sz="2000" dirty="0" smtClean="0">
                <a:solidFill>
                  <a:schemeClr val="bg1"/>
                </a:solidFill>
                <a:latin typeface="Century Gothic" pitchFamily="34" charset="0"/>
              </a:rPr>
              <a:t>It was to report the location of a train anywhere on the railway line. </a:t>
            </a:r>
          </a:p>
          <a:p>
            <a:endParaRPr lang="en-US" sz="2000" dirty="0">
              <a:solidFill>
                <a:schemeClr val="bg1"/>
              </a:solidFill>
              <a:latin typeface="Century Gothic" pitchFamily="34" charset="0"/>
            </a:endParaRPr>
          </a:p>
          <a:p>
            <a:r>
              <a:rPr lang="en-US" sz="2000" dirty="0" smtClean="0">
                <a:solidFill>
                  <a:schemeClr val="bg1"/>
                </a:solidFill>
                <a:latin typeface="Century Gothic" pitchFamily="34" charset="0"/>
              </a:rPr>
              <a:t>Why would this be an important development?</a:t>
            </a:r>
          </a:p>
          <a:p>
            <a:endParaRPr lang="en-US" sz="2000" dirty="0">
              <a:solidFill>
                <a:schemeClr val="bg1"/>
              </a:solidFill>
              <a:latin typeface="Century Gothic" pitchFamily="34" charset="0"/>
            </a:endParaRPr>
          </a:p>
        </p:txBody>
      </p:sp>
      <p:sp>
        <p:nvSpPr>
          <p:cNvPr id="4" name="Rectangle 3"/>
          <p:cNvSpPr/>
          <p:nvPr/>
        </p:nvSpPr>
        <p:spPr>
          <a:xfrm>
            <a:off x="4267200" y="6211669"/>
            <a:ext cx="4572000" cy="646331"/>
          </a:xfrm>
          <a:prstGeom prst="rect">
            <a:avLst/>
          </a:prstGeom>
        </p:spPr>
        <p:txBody>
          <a:bodyPr>
            <a:spAutoFit/>
          </a:bodyPr>
          <a:lstStyle/>
          <a:p>
            <a:r>
              <a:rPr lang="en-US" b="1" dirty="0" smtClean="0">
                <a:solidFill>
                  <a:schemeClr val="bg1"/>
                </a:solidFill>
              </a:rPr>
              <a:t>Samuel F. B. Morse's colored sketch of railway telegraph, ca. 1838.</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3" name="Rectangle 2"/>
          <p:cNvSpPr/>
          <p:nvPr/>
        </p:nvSpPr>
        <p:spPr>
          <a:xfrm>
            <a:off x="0" y="-76200"/>
            <a:ext cx="9144000" cy="6217087"/>
          </a:xfrm>
          <a:prstGeom prst="rect">
            <a:avLst/>
          </a:prstGeom>
        </p:spPr>
        <p:txBody>
          <a:bodyPr wrap="square">
            <a:spAutoFit/>
          </a:bodyPr>
          <a:lstStyle/>
          <a:p>
            <a:r>
              <a:rPr lang="en-US" dirty="0" smtClean="0">
                <a:solidFill>
                  <a:schemeClr val="bg1"/>
                </a:solidFill>
                <a:latin typeface="Century Gothic" pitchFamily="34" charset="0"/>
              </a:rPr>
              <a:t>Morse wanted to create a way to communicate across the Atlantic Ocean. </a:t>
            </a:r>
          </a:p>
          <a:p>
            <a:r>
              <a:rPr lang="en-US" dirty="0" smtClean="0">
                <a:solidFill>
                  <a:schemeClr val="bg1"/>
                </a:solidFill>
                <a:latin typeface="Century Gothic" pitchFamily="34" charset="0"/>
              </a:rPr>
              <a:t> </a:t>
            </a:r>
          </a:p>
          <a:p>
            <a:r>
              <a:rPr lang="en-US" dirty="0" smtClean="0">
                <a:solidFill>
                  <a:schemeClr val="bg1"/>
                </a:solidFill>
                <a:latin typeface="Century Gothic" pitchFamily="34" charset="0"/>
              </a:rPr>
              <a:t>He began trying to accomplish this dream as early as 1843, but it was not until 1854 that the American Cyrus W. Field wrote to the inventor of his idea to link Ireland and Newfoundland by telegraph cable. </a:t>
            </a:r>
          </a:p>
          <a:p>
            <a:endParaRPr lang="en-US" dirty="0" smtClean="0">
              <a:solidFill>
                <a:schemeClr val="bg1"/>
              </a:solidFill>
              <a:latin typeface="Century Gothic" pitchFamily="34" charset="0"/>
            </a:endParaRPr>
          </a:p>
          <a:p>
            <a:r>
              <a:rPr lang="en-US" dirty="0" smtClean="0">
                <a:solidFill>
                  <a:schemeClr val="bg1"/>
                </a:solidFill>
                <a:latin typeface="Century Gothic" pitchFamily="34" charset="0"/>
              </a:rPr>
              <a:t>This revolutionary project stirred the imagination of millions on both sides of the Atlantic and, despite repeated failures, met with success in 1866. </a:t>
            </a:r>
          </a:p>
          <a:p>
            <a:endParaRPr lang="en-US" dirty="0">
              <a:solidFill>
                <a:schemeClr val="bg1"/>
              </a:solidFill>
              <a:latin typeface="Century Gothic" pitchFamily="34" charset="0"/>
            </a:endParaRPr>
          </a:p>
          <a:p>
            <a:endParaRPr lang="en-US" dirty="0" smtClean="0">
              <a:solidFill>
                <a:schemeClr val="bg1"/>
              </a:solidFill>
              <a:latin typeface="Century Gothic" pitchFamily="34" charset="0"/>
            </a:endParaRPr>
          </a:p>
          <a:p>
            <a:endParaRPr lang="en-US" dirty="0">
              <a:solidFill>
                <a:schemeClr val="bg1"/>
              </a:solidFill>
              <a:latin typeface="Century Gothic" pitchFamily="34" charset="0"/>
            </a:endParaRPr>
          </a:p>
          <a:p>
            <a:endParaRPr lang="en-US" dirty="0" smtClean="0">
              <a:solidFill>
                <a:schemeClr val="bg1"/>
              </a:solidFill>
              <a:latin typeface="Century Gothic" pitchFamily="34" charset="0"/>
            </a:endParaRPr>
          </a:p>
          <a:p>
            <a:endParaRPr lang="en-US" dirty="0">
              <a:solidFill>
                <a:schemeClr val="bg1"/>
              </a:solidFill>
              <a:latin typeface="Century Gothic" pitchFamily="34" charset="0"/>
            </a:endParaRPr>
          </a:p>
          <a:p>
            <a:endParaRPr lang="en-US" dirty="0" smtClean="0">
              <a:solidFill>
                <a:schemeClr val="bg1"/>
              </a:solidFill>
              <a:latin typeface="Century Gothic" pitchFamily="34" charset="0"/>
            </a:endParaRPr>
          </a:p>
          <a:p>
            <a:endParaRPr lang="en-US" dirty="0">
              <a:solidFill>
                <a:schemeClr val="bg1"/>
              </a:solidFill>
              <a:latin typeface="Century Gothic" pitchFamily="34" charset="0"/>
            </a:endParaRPr>
          </a:p>
          <a:p>
            <a:endParaRPr lang="en-US" dirty="0" smtClean="0">
              <a:solidFill>
                <a:schemeClr val="bg1"/>
              </a:solidFill>
              <a:latin typeface="Century Gothic" pitchFamily="34" charset="0"/>
            </a:endParaRPr>
          </a:p>
          <a:p>
            <a:endParaRPr lang="en-US" dirty="0">
              <a:solidFill>
                <a:schemeClr val="bg1"/>
              </a:solidFill>
              <a:latin typeface="Century Gothic" pitchFamily="34" charset="0"/>
            </a:endParaRPr>
          </a:p>
          <a:p>
            <a:endParaRPr lang="en-US" dirty="0" smtClean="0">
              <a:solidFill>
                <a:schemeClr val="bg1"/>
              </a:solidFill>
              <a:latin typeface="Century Gothic" pitchFamily="34" charset="0"/>
            </a:endParaRPr>
          </a:p>
          <a:p>
            <a:endParaRPr lang="en-US" dirty="0">
              <a:solidFill>
                <a:schemeClr val="bg1"/>
              </a:solidFill>
              <a:latin typeface="Century Gothic" pitchFamily="34" charset="0"/>
            </a:endParaRPr>
          </a:p>
          <a:p>
            <a:endParaRPr lang="en-US" dirty="0" smtClean="0">
              <a:solidFill>
                <a:schemeClr val="bg1"/>
              </a:solidFill>
              <a:latin typeface="Century Gothic" pitchFamily="34" charset="0"/>
            </a:endParaRPr>
          </a:p>
          <a:p>
            <a:r>
              <a:rPr lang="en-US" dirty="0" smtClean="0"/>
              <a:t/>
            </a:r>
            <a:br>
              <a:rPr lang="en-US" dirty="0" smtClean="0"/>
            </a:br>
            <a:r>
              <a:rPr lang="en-US" dirty="0"/>
              <a:t>	</a:t>
            </a:r>
            <a:endParaRPr lang="en-US" sz="2000" dirty="0" smtClean="0">
              <a:solidFill>
                <a:schemeClr val="bg1"/>
              </a:solidFill>
              <a:latin typeface="Century Gothic" pitchFamily="34" charset="0"/>
            </a:endParaRPr>
          </a:p>
        </p:txBody>
      </p:sp>
      <p:pic>
        <p:nvPicPr>
          <p:cNvPr id="19458" name="Picture 2" descr="http://memory.loc.gov/ammem/sfbmhtml/highlights/054001-0105t.gif"/>
          <p:cNvPicPr>
            <a:picLocks noChangeAspect="1" noChangeArrowheads="1"/>
          </p:cNvPicPr>
          <p:nvPr/>
        </p:nvPicPr>
        <p:blipFill>
          <a:blip r:embed="rId2" cstate="print"/>
          <a:srcRect/>
          <a:stretch>
            <a:fillRect/>
          </a:stretch>
        </p:blipFill>
        <p:spPr bwMode="auto">
          <a:xfrm>
            <a:off x="76200" y="2590800"/>
            <a:ext cx="6324600" cy="3067433"/>
          </a:xfrm>
          <a:prstGeom prst="rect">
            <a:avLst/>
          </a:prstGeom>
          <a:noFill/>
        </p:spPr>
      </p:pic>
      <p:sp>
        <p:nvSpPr>
          <p:cNvPr id="4" name="Rectangle 3"/>
          <p:cNvSpPr/>
          <p:nvPr/>
        </p:nvSpPr>
        <p:spPr>
          <a:xfrm>
            <a:off x="6400800" y="4488120"/>
            <a:ext cx="3124200" cy="2369880"/>
          </a:xfrm>
          <a:prstGeom prst="rect">
            <a:avLst/>
          </a:prstGeom>
        </p:spPr>
        <p:txBody>
          <a:bodyPr wrap="square">
            <a:spAutoFit/>
          </a:bodyPr>
          <a:lstStyle/>
          <a:p>
            <a:r>
              <a:rPr lang="en-US" dirty="0" smtClean="0">
                <a:solidFill>
                  <a:schemeClr val="bg1"/>
                </a:solidFill>
                <a:latin typeface="Century Gothic" pitchFamily="34" charset="0"/>
              </a:rPr>
              <a:t>What modern technologies are connected to Morse’s invention? </a:t>
            </a:r>
          </a:p>
          <a:p>
            <a:endParaRPr lang="en-US" dirty="0">
              <a:solidFill>
                <a:schemeClr val="bg1"/>
              </a:solidFill>
              <a:latin typeface="Century Gothic" pitchFamily="34" charset="0"/>
            </a:endParaRPr>
          </a:p>
          <a:p>
            <a:r>
              <a:rPr lang="en-US" dirty="0" smtClean="0">
                <a:solidFill>
                  <a:schemeClr val="bg1"/>
                </a:solidFill>
                <a:latin typeface="Century Gothic" pitchFamily="34" charset="0"/>
              </a:rPr>
              <a:t>How did this advance change the world?</a:t>
            </a:r>
          </a:p>
          <a:p>
            <a:endParaRPr lang="en-US" dirty="0"/>
          </a:p>
        </p:txBody>
      </p:sp>
      <p:sp>
        <p:nvSpPr>
          <p:cNvPr id="5" name="Rectangle 4"/>
          <p:cNvSpPr/>
          <p:nvPr/>
        </p:nvSpPr>
        <p:spPr>
          <a:xfrm>
            <a:off x="6553200" y="2819400"/>
            <a:ext cx="2590800" cy="923330"/>
          </a:xfrm>
          <a:prstGeom prst="rect">
            <a:avLst/>
          </a:prstGeom>
        </p:spPr>
        <p:txBody>
          <a:bodyPr wrap="square">
            <a:spAutoFit/>
          </a:bodyPr>
          <a:lstStyle/>
          <a:p>
            <a:r>
              <a:rPr lang="en-US" dirty="0" smtClean="0">
                <a:solidFill>
                  <a:schemeClr val="bg1"/>
                </a:solidFill>
                <a:latin typeface="Century Gothic" pitchFamily="34" charset="0"/>
              </a:rPr>
              <a:t>How did Morse exhibit perseverance?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Rectangle 1"/>
          <p:cNvSpPr/>
          <p:nvPr/>
        </p:nvSpPr>
        <p:spPr>
          <a:xfrm>
            <a:off x="2286000" y="0"/>
            <a:ext cx="4692568"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Compare them!</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TextBox 2"/>
          <p:cNvSpPr txBox="1"/>
          <p:nvPr/>
        </p:nvSpPr>
        <p:spPr>
          <a:xfrm>
            <a:off x="304800" y="990600"/>
            <a:ext cx="8610600" cy="2246769"/>
          </a:xfrm>
          <a:prstGeom prst="rect">
            <a:avLst/>
          </a:prstGeom>
          <a:noFill/>
        </p:spPr>
        <p:txBody>
          <a:bodyPr wrap="square" rtlCol="0">
            <a:spAutoFit/>
          </a:bodyPr>
          <a:lstStyle/>
          <a:p>
            <a:r>
              <a:rPr lang="en-US" sz="2000" dirty="0" smtClean="0">
                <a:solidFill>
                  <a:srgbClr val="663300"/>
                </a:solidFill>
                <a:latin typeface="Century Gothic" pitchFamily="34" charset="0"/>
              </a:rPr>
              <a:t>You learned information about Samuel Morse through reading “Morse Gets Clicking” and by looking at some primary sources.  Compare the Historical Fiction account and the Primary Sources.  </a:t>
            </a:r>
          </a:p>
          <a:p>
            <a:endParaRPr lang="en-US" sz="2000" dirty="0">
              <a:solidFill>
                <a:srgbClr val="663300"/>
              </a:solidFill>
              <a:latin typeface="Century Gothic" pitchFamily="34" charset="0"/>
            </a:endParaRPr>
          </a:p>
          <a:p>
            <a:r>
              <a:rPr lang="en-US" sz="2000" dirty="0" smtClean="0">
                <a:solidFill>
                  <a:srgbClr val="663300"/>
                </a:solidFill>
                <a:latin typeface="Century Gothic" pitchFamily="34" charset="0"/>
              </a:rPr>
              <a:t>Which one is probably the most accurate?  </a:t>
            </a:r>
          </a:p>
          <a:p>
            <a:r>
              <a:rPr lang="en-US" sz="2000" dirty="0" smtClean="0">
                <a:solidFill>
                  <a:srgbClr val="663300"/>
                </a:solidFill>
                <a:latin typeface="Century Gothic" pitchFamily="34" charset="0"/>
              </a:rPr>
              <a:t>How does point of view of the author effect what message you learn?</a:t>
            </a:r>
            <a:endParaRPr lang="en-US" sz="2000" dirty="0">
              <a:solidFill>
                <a:srgbClr val="663300"/>
              </a:solidFill>
              <a:latin typeface="Century Gothic" pitchFamily="34" charset="0"/>
            </a:endParaRPr>
          </a:p>
        </p:txBody>
      </p:sp>
      <p:graphicFrame>
        <p:nvGraphicFramePr>
          <p:cNvPr id="4" name="Diagram 3"/>
          <p:cNvGraphicFramePr/>
          <p:nvPr/>
        </p:nvGraphicFramePr>
        <p:xfrm>
          <a:off x="1219200" y="2794000"/>
          <a:ext cx="69342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8686800" cy="6001643"/>
          </a:xfrm>
          <a:prstGeom prst="rect">
            <a:avLst/>
          </a:prstGeom>
          <a:noFill/>
        </p:spPr>
        <p:txBody>
          <a:bodyPr wrap="square" rtlCol="0">
            <a:spAutoFit/>
          </a:bodyPr>
          <a:lstStyle/>
          <a:p>
            <a:r>
              <a:rPr lang="en-US" sz="3200" dirty="0" smtClean="0">
                <a:latin typeface="Century Gothic" pitchFamily="34" charset="0"/>
              </a:rPr>
              <a:t>Fourth Grade</a:t>
            </a:r>
          </a:p>
          <a:p>
            <a:r>
              <a:rPr lang="en-US" sz="3200" dirty="0" smtClean="0">
                <a:latin typeface="Century Gothic" pitchFamily="34" charset="0"/>
              </a:rPr>
              <a:t>Unit </a:t>
            </a:r>
            <a:r>
              <a:rPr lang="en-US" sz="3200" dirty="0" smtClean="0">
                <a:latin typeface="Century Gothic" pitchFamily="34" charset="0"/>
              </a:rPr>
              <a:t>4</a:t>
            </a:r>
          </a:p>
          <a:p>
            <a:r>
              <a:rPr lang="en-US" sz="3200" dirty="0" smtClean="0">
                <a:latin typeface="Century Gothic" pitchFamily="34" charset="0"/>
              </a:rPr>
              <a:t>Revolutionaries</a:t>
            </a:r>
            <a:endParaRPr lang="en-US" sz="3200" dirty="0" smtClean="0">
              <a:latin typeface="Century Gothic" pitchFamily="34" charset="0"/>
            </a:endParaRPr>
          </a:p>
          <a:p>
            <a:endParaRPr lang="en-US" sz="2400" dirty="0" smtClean="0">
              <a:latin typeface="Century Gothic" pitchFamily="34" charset="0"/>
            </a:endParaRPr>
          </a:p>
          <a:p>
            <a:endParaRPr lang="en-US" sz="2400" dirty="0" smtClean="0">
              <a:latin typeface="Century Gothic" pitchFamily="34" charset="0"/>
            </a:endParaRPr>
          </a:p>
          <a:p>
            <a:endParaRPr lang="en-US" sz="2400" dirty="0">
              <a:latin typeface="Century Gothic" pitchFamily="34" charset="0"/>
            </a:endParaRPr>
          </a:p>
          <a:p>
            <a:endParaRPr lang="en-US" sz="2400" dirty="0">
              <a:latin typeface="Century Gothic" pitchFamily="34" charset="0"/>
            </a:endParaRPr>
          </a:p>
          <a:p>
            <a:endParaRPr lang="en-US" sz="2400" dirty="0">
              <a:latin typeface="Century Gothic" pitchFamily="34" charset="0"/>
            </a:endParaRPr>
          </a:p>
          <a:p>
            <a:r>
              <a:rPr lang="en-US" sz="2400" dirty="0" smtClean="0">
                <a:latin typeface="Century Gothic" pitchFamily="34" charset="0"/>
              </a:rPr>
              <a:t>Topic:</a:t>
            </a:r>
          </a:p>
          <a:p>
            <a:r>
              <a:rPr lang="en-US" sz="2400" dirty="0" smtClean="0">
                <a:latin typeface="Century Gothic" pitchFamily="34" charset="0"/>
              </a:rPr>
              <a:t>A man whose revolutionary ideas changed the world</a:t>
            </a:r>
            <a:endParaRPr lang="en-US" sz="2400" dirty="0" smtClean="0">
              <a:latin typeface="Century Gothic" pitchFamily="34" charset="0"/>
            </a:endParaRPr>
          </a:p>
          <a:p>
            <a:endParaRPr lang="en-US" sz="2400" dirty="0">
              <a:latin typeface="Century Gothic" pitchFamily="34" charset="0"/>
            </a:endParaRPr>
          </a:p>
          <a:p>
            <a:r>
              <a:rPr lang="en-US" sz="2400" dirty="0" smtClean="0">
                <a:latin typeface="Century Gothic" pitchFamily="34" charset="0"/>
              </a:rPr>
              <a:t>Featuring:</a:t>
            </a:r>
          </a:p>
          <a:p>
            <a:r>
              <a:rPr lang="en-US" sz="2400" dirty="0" smtClean="0">
                <a:latin typeface="Century Gothic" pitchFamily="34" charset="0"/>
              </a:rPr>
              <a:t>Historical Fiction</a:t>
            </a:r>
          </a:p>
          <a:p>
            <a:r>
              <a:rPr lang="en-US" sz="2400" dirty="0" smtClean="0">
                <a:latin typeface="Century Gothic" pitchFamily="34" charset="0"/>
              </a:rPr>
              <a:t>Primary Sources</a:t>
            </a:r>
          </a:p>
          <a:p>
            <a:r>
              <a:rPr lang="en-US" sz="2400" dirty="0" smtClean="0">
                <a:latin typeface="Century Gothic" pitchFamily="34" charset="0"/>
              </a:rPr>
              <a:t>Secondary Sources</a:t>
            </a:r>
          </a:p>
        </p:txBody>
      </p:sp>
      <p:pic>
        <p:nvPicPr>
          <p:cNvPr id="23554" name="Picture 2" descr="http://4.bp.blogspot.com/-sXjSH3vrNJQ/T62FMamQ0TI/AAAAAAAAAFA/TOg0oh_lb8Y/s1600/commoncore_world.png"/>
          <p:cNvPicPr>
            <a:picLocks noChangeAspect="1" noChangeArrowheads="1"/>
          </p:cNvPicPr>
          <p:nvPr/>
        </p:nvPicPr>
        <p:blipFill>
          <a:blip r:embed="rId2" cstate="print"/>
          <a:srcRect/>
          <a:stretch>
            <a:fillRect/>
          </a:stretch>
        </p:blipFill>
        <p:spPr bwMode="auto">
          <a:xfrm>
            <a:off x="4191000" y="228600"/>
            <a:ext cx="4677833" cy="350837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152400"/>
            <a:ext cx="4968733"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Historical Fiction</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Rectangle 4"/>
          <p:cNvSpPr/>
          <p:nvPr/>
        </p:nvSpPr>
        <p:spPr>
          <a:xfrm>
            <a:off x="0" y="1219200"/>
            <a:ext cx="9144000" cy="5078313"/>
          </a:xfrm>
          <a:prstGeom prst="rect">
            <a:avLst/>
          </a:prstGeom>
        </p:spPr>
        <p:txBody>
          <a:bodyPr wrap="square">
            <a:spAutoFit/>
          </a:bodyPr>
          <a:lstStyle/>
          <a:p>
            <a:pPr algn="ctr"/>
            <a:r>
              <a:rPr lang="en-US" sz="2800" dirty="0">
                <a:latin typeface="Century Gothic" pitchFamily="34" charset="0"/>
              </a:rPr>
              <a:t>A fictional story with </a:t>
            </a:r>
            <a:r>
              <a:rPr lang="en-US" sz="2800" dirty="0" smtClean="0">
                <a:latin typeface="Century Gothic" pitchFamily="34" charset="0"/>
              </a:rPr>
              <a:t>real and </a:t>
            </a:r>
            <a:r>
              <a:rPr lang="en-US" sz="2800" dirty="0">
                <a:latin typeface="Century Gothic" pitchFamily="34" charset="0"/>
              </a:rPr>
              <a:t>imaginary </a:t>
            </a:r>
            <a:r>
              <a:rPr lang="en-US" sz="2800" dirty="0" smtClean="0">
                <a:latin typeface="Century Gothic" pitchFamily="34" charset="0"/>
              </a:rPr>
              <a:t>characters that </a:t>
            </a:r>
            <a:r>
              <a:rPr lang="en-US" sz="2800" dirty="0">
                <a:latin typeface="Century Gothic" pitchFamily="34" charset="0"/>
              </a:rPr>
              <a:t>takes place during </a:t>
            </a:r>
            <a:r>
              <a:rPr lang="en-US" sz="2800" dirty="0" smtClean="0">
                <a:latin typeface="Century Gothic" pitchFamily="34" charset="0"/>
              </a:rPr>
              <a:t>a time </a:t>
            </a:r>
            <a:r>
              <a:rPr lang="en-US" sz="2800" dirty="0">
                <a:latin typeface="Century Gothic" pitchFamily="34" charset="0"/>
              </a:rPr>
              <a:t>in </a:t>
            </a:r>
            <a:r>
              <a:rPr lang="en-US" sz="2800" dirty="0" smtClean="0">
                <a:latin typeface="Century Gothic" pitchFamily="34" charset="0"/>
              </a:rPr>
              <a:t>history</a:t>
            </a:r>
            <a:r>
              <a:rPr lang="en-US" sz="2800" dirty="0" smtClean="0">
                <a:latin typeface="Century Gothic" pitchFamily="34" charset="0"/>
              </a:rPr>
              <a:t>.</a:t>
            </a:r>
          </a:p>
          <a:p>
            <a:pPr algn="ctr"/>
            <a:endParaRPr lang="en-US" sz="2800" b="1" dirty="0">
              <a:latin typeface="Century Gothic" pitchFamily="34" charset="0"/>
            </a:endParaRPr>
          </a:p>
          <a:p>
            <a:pPr>
              <a:buFont typeface="Arial" pitchFamily="34" charset="0"/>
              <a:buChar char="•"/>
            </a:pPr>
            <a:r>
              <a:rPr lang="en-US" sz="2400" b="1" dirty="0" smtClean="0">
                <a:latin typeface="Century Gothic" pitchFamily="34" charset="0"/>
              </a:rPr>
              <a:t>based </a:t>
            </a:r>
            <a:r>
              <a:rPr lang="en-US" sz="2400" b="1" dirty="0">
                <a:latin typeface="Century Gothic" pitchFamily="34" charset="0"/>
              </a:rPr>
              <a:t>on historical </a:t>
            </a:r>
            <a:r>
              <a:rPr lang="en-US" sz="2400" b="1" dirty="0" smtClean="0">
                <a:latin typeface="Century Gothic" pitchFamily="34" charset="0"/>
              </a:rPr>
              <a:t>events</a:t>
            </a:r>
          </a:p>
          <a:p>
            <a:endParaRPr lang="en-US" sz="2400" b="1" dirty="0">
              <a:latin typeface="Century Gothic" pitchFamily="34" charset="0"/>
            </a:endParaRPr>
          </a:p>
          <a:p>
            <a:pPr>
              <a:buFont typeface="Arial" pitchFamily="34" charset="0"/>
              <a:buChar char="•"/>
            </a:pPr>
            <a:r>
              <a:rPr lang="en-US" sz="2400" b="1" dirty="0" smtClean="0">
                <a:latin typeface="Century Gothic" pitchFamily="34" charset="0"/>
              </a:rPr>
              <a:t>authentic settings</a:t>
            </a:r>
          </a:p>
          <a:p>
            <a:endParaRPr lang="en-US" sz="2400" b="1" dirty="0">
              <a:latin typeface="Century Gothic" pitchFamily="34" charset="0"/>
            </a:endParaRPr>
          </a:p>
          <a:p>
            <a:pPr>
              <a:buFont typeface="Arial" pitchFamily="34" charset="0"/>
              <a:buChar char="•"/>
            </a:pPr>
            <a:r>
              <a:rPr lang="en-US" sz="2400" b="1" dirty="0" smtClean="0">
                <a:latin typeface="Century Gothic" pitchFamily="34" charset="0"/>
              </a:rPr>
              <a:t>characters </a:t>
            </a:r>
            <a:r>
              <a:rPr lang="en-US" sz="2400" b="1" dirty="0">
                <a:latin typeface="Century Gothic" pitchFamily="34" charset="0"/>
              </a:rPr>
              <a:t>portrayed in </a:t>
            </a:r>
            <a:r>
              <a:rPr lang="en-US" sz="2400" b="1" dirty="0" smtClean="0">
                <a:latin typeface="Century Gothic" pitchFamily="34" charset="0"/>
              </a:rPr>
              <a:t>realistic manner</a:t>
            </a:r>
          </a:p>
          <a:p>
            <a:endParaRPr lang="en-US" sz="2400" b="1" dirty="0">
              <a:latin typeface="Century Gothic" pitchFamily="34" charset="0"/>
            </a:endParaRPr>
          </a:p>
          <a:p>
            <a:pPr>
              <a:buFont typeface="Arial" pitchFamily="34" charset="0"/>
              <a:buChar char="•"/>
            </a:pPr>
            <a:r>
              <a:rPr lang="en-US" sz="2400" b="1" dirty="0" smtClean="0">
                <a:latin typeface="Century Gothic" pitchFamily="34" charset="0"/>
              </a:rPr>
              <a:t>some </a:t>
            </a:r>
            <a:r>
              <a:rPr lang="en-US" sz="2400" b="1" dirty="0">
                <a:latin typeface="Century Gothic" pitchFamily="34" charset="0"/>
              </a:rPr>
              <a:t>characters may be </a:t>
            </a:r>
            <a:r>
              <a:rPr lang="en-US" sz="2400" b="1" dirty="0" smtClean="0">
                <a:latin typeface="Century Gothic" pitchFamily="34" charset="0"/>
              </a:rPr>
              <a:t>actual people </a:t>
            </a:r>
            <a:r>
              <a:rPr lang="en-US" sz="2400" b="1" dirty="0">
                <a:latin typeface="Century Gothic" pitchFamily="34" charset="0"/>
              </a:rPr>
              <a:t>from history, but the </a:t>
            </a:r>
            <a:r>
              <a:rPr lang="en-US" sz="2400" b="1" dirty="0" smtClean="0">
                <a:latin typeface="Century Gothic" pitchFamily="34" charset="0"/>
              </a:rPr>
              <a:t>story is fictional</a:t>
            </a:r>
          </a:p>
          <a:p>
            <a:endParaRPr lang="en-US" sz="2400" b="1" dirty="0">
              <a:latin typeface="Century Gothic" pitchFamily="34" charset="0"/>
            </a:endParaRPr>
          </a:p>
          <a:p>
            <a:pPr>
              <a:buFont typeface="Arial" pitchFamily="34" charset="0"/>
              <a:buChar char="•"/>
            </a:pPr>
            <a:r>
              <a:rPr lang="en-US" sz="2400" b="1" dirty="0" smtClean="0">
                <a:latin typeface="Century Gothic" pitchFamily="34" charset="0"/>
              </a:rPr>
              <a:t>artistic </a:t>
            </a:r>
            <a:r>
              <a:rPr lang="en-US" sz="2400" b="1" dirty="0">
                <a:latin typeface="Century Gothic" pitchFamily="34" charset="0"/>
              </a:rPr>
              <a:t>mix of fiction and </a:t>
            </a:r>
            <a:r>
              <a:rPr lang="en-US" sz="2400" b="1" dirty="0" smtClean="0">
                <a:latin typeface="Century Gothic" pitchFamily="34" charset="0"/>
              </a:rPr>
              <a:t>historical fact</a:t>
            </a:r>
            <a:endParaRPr lang="en-US" sz="2400" dirty="0">
              <a:latin typeface="Century Gothic"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Physics of Sound Stories"/>
          <p:cNvPicPr>
            <a:picLocks noChangeAspect="1" noChangeArrowheads="1"/>
          </p:cNvPicPr>
          <p:nvPr/>
        </p:nvPicPr>
        <p:blipFill>
          <a:blip r:embed="rId2" cstate="print"/>
          <a:srcRect/>
          <a:stretch>
            <a:fillRect/>
          </a:stretch>
        </p:blipFill>
        <p:spPr bwMode="auto">
          <a:xfrm rot="370033">
            <a:off x="4598884" y="2951740"/>
            <a:ext cx="2651253" cy="3480499"/>
          </a:xfrm>
          <a:prstGeom prst="rect">
            <a:avLst/>
          </a:prstGeom>
          <a:noFill/>
        </p:spPr>
      </p:pic>
      <p:sp>
        <p:nvSpPr>
          <p:cNvPr id="4" name="TextBox 3"/>
          <p:cNvSpPr txBox="1"/>
          <p:nvPr/>
        </p:nvSpPr>
        <p:spPr>
          <a:xfrm>
            <a:off x="304800" y="1295400"/>
            <a:ext cx="4495800" cy="4401205"/>
          </a:xfrm>
          <a:prstGeom prst="rect">
            <a:avLst/>
          </a:prstGeom>
          <a:noFill/>
        </p:spPr>
        <p:txBody>
          <a:bodyPr wrap="square" rtlCol="0">
            <a:spAutoFit/>
          </a:bodyPr>
          <a:lstStyle/>
          <a:p>
            <a:r>
              <a:rPr lang="en-US" sz="2800" dirty="0" smtClean="0">
                <a:latin typeface="Century Gothic" pitchFamily="34" charset="0"/>
              </a:rPr>
              <a:t>The story “Morse Gets Clicking” is considered Historical Fiction.</a:t>
            </a:r>
          </a:p>
          <a:p>
            <a:endParaRPr lang="en-US" sz="2800" dirty="0">
              <a:latin typeface="Century Gothic" pitchFamily="34" charset="0"/>
            </a:endParaRPr>
          </a:p>
          <a:p>
            <a:r>
              <a:rPr lang="en-US" sz="2800" dirty="0" smtClean="0">
                <a:latin typeface="Century Gothic" pitchFamily="34" charset="0"/>
              </a:rPr>
              <a:t>The events of the story are true.  </a:t>
            </a:r>
          </a:p>
          <a:p>
            <a:endParaRPr lang="en-US" sz="2800" dirty="0">
              <a:latin typeface="Century Gothic" pitchFamily="34" charset="0"/>
            </a:endParaRPr>
          </a:p>
          <a:p>
            <a:r>
              <a:rPr lang="en-US" sz="2800" dirty="0" smtClean="0">
                <a:latin typeface="Century Gothic" pitchFamily="34" charset="0"/>
              </a:rPr>
              <a:t>However, the actual letters in the story are fictitious</a:t>
            </a:r>
            <a:r>
              <a:rPr lang="en-US" dirty="0" smtClean="0"/>
              <a:t>.  </a:t>
            </a:r>
            <a:endParaRPr lang="en-US" dirty="0"/>
          </a:p>
        </p:txBody>
      </p:sp>
      <p:pic>
        <p:nvPicPr>
          <p:cNvPr id="22532" name="Picture 4" descr="http://a3.mzstatic.com/us/r30/Podcasts/v4/2b/df/7c/2bdf7cf3-1b79-52dd-000d-b0b186c40a35/mza_6772819945756018310.170x170-75.jpg"/>
          <p:cNvPicPr>
            <a:picLocks noChangeAspect="1" noChangeArrowheads="1"/>
          </p:cNvPicPr>
          <p:nvPr/>
        </p:nvPicPr>
        <p:blipFill>
          <a:blip r:embed="rId3" cstate="print"/>
          <a:srcRect/>
          <a:stretch>
            <a:fillRect/>
          </a:stretch>
        </p:blipFill>
        <p:spPr bwMode="auto">
          <a:xfrm>
            <a:off x="6553200" y="152400"/>
            <a:ext cx="2362200" cy="23622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2985433"/>
          </a:xfrm>
          <a:prstGeom prst="rect">
            <a:avLst/>
          </a:prstGeom>
          <a:noFill/>
        </p:spPr>
        <p:txBody>
          <a:bodyPr wrap="square" lIns="91440" tIns="45720" rIns="91440" bIns="45720">
            <a:spAutoFit/>
          </a:bodyPr>
          <a:lstStyle/>
          <a:p>
            <a:pPr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Another </a:t>
            </a: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way to learn about </a:t>
            </a: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history…</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Primary Sources</a:t>
            </a:r>
          </a:p>
          <a:p>
            <a:pPr algn="ctr"/>
            <a:endParaRPr lang="en-US"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Rectangle 2"/>
          <p:cNvSpPr/>
          <p:nvPr/>
        </p:nvSpPr>
        <p:spPr>
          <a:xfrm>
            <a:off x="0" y="1676400"/>
            <a:ext cx="9144000" cy="1785104"/>
          </a:xfrm>
          <a:prstGeom prst="rect">
            <a:avLst/>
          </a:prstGeom>
        </p:spPr>
        <p:txBody>
          <a:bodyPr wrap="square">
            <a:spAutoFit/>
          </a:bodyPr>
          <a:lstStyle/>
          <a:p>
            <a:r>
              <a:rPr lang="en-US" sz="2000" dirty="0" smtClean="0">
                <a:latin typeface="Century Gothic" pitchFamily="34" charset="0"/>
              </a:rPr>
              <a:t>Primary Sources are original </a:t>
            </a:r>
            <a:r>
              <a:rPr lang="en-US" sz="2000" dirty="0">
                <a:latin typeface="Century Gothic" pitchFamily="34" charset="0"/>
              </a:rPr>
              <a:t>records </a:t>
            </a:r>
            <a:r>
              <a:rPr lang="en-US" sz="2000" dirty="0" smtClean="0">
                <a:latin typeface="Century Gothic" pitchFamily="34" charset="0"/>
              </a:rPr>
              <a:t>of </a:t>
            </a:r>
            <a:r>
              <a:rPr lang="en-US" sz="2000" dirty="0">
                <a:latin typeface="Century Gothic" pitchFamily="34" charset="0"/>
              </a:rPr>
              <a:t>specific historical </a:t>
            </a:r>
            <a:r>
              <a:rPr lang="en-US" sz="2000" dirty="0" smtClean="0">
                <a:latin typeface="Century Gothic" pitchFamily="34" charset="0"/>
              </a:rPr>
              <a:t>periods.</a:t>
            </a:r>
          </a:p>
          <a:p>
            <a:pPr marL="274320">
              <a:lnSpc>
                <a:spcPct val="150000"/>
              </a:lnSpc>
              <a:buFont typeface="Arial" pitchFamily="34" charset="0"/>
              <a:buChar char="•"/>
            </a:pPr>
            <a:r>
              <a:rPr lang="en-US" sz="2000" dirty="0">
                <a:latin typeface="Century Gothic" pitchFamily="34" charset="0"/>
              </a:rPr>
              <a:t>p</a:t>
            </a:r>
            <a:r>
              <a:rPr lang="en-US" sz="2000" dirty="0" smtClean="0">
                <a:latin typeface="Century Gothic" pitchFamily="34" charset="0"/>
              </a:rPr>
              <a:t>roduced </a:t>
            </a:r>
            <a:r>
              <a:rPr lang="en-US" sz="2000" dirty="0">
                <a:latin typeface="Century Gothic" pitchFamily="34" charset="0"/>
              </a:rPr>
              <a:t>by the people who participated in and witnessed the </a:t>
            </a:r>
            <a:r>
              <a:rPr lang="en-US" sz="2000" dirty="0" smtClean="0">
                <a:latin typeface="Century Gothic" pitchFamily="34" charset="0"/>
              </a:rPr>
              <a:t>past</a:t>
            </a:r>
          </a:p>
          <a:p>
            <a:pPr marL="274320">
              <a:lnSpc>
                <a:spcPct val="150000"/>
              </a:lnSpc>
              <a:buFont typeface="Arial" pitchFamily="34" charset="0"/>
              <a:buChar char="•"/>
            </a:pPr>
            <a:r>
              <a:rPr lang="en-US" sz="2000" dirty="0" smtClean="0">
                <a:latin typeface="Century Gothic" pitchFamily="34" charset="0"/>
              </a:rPr>
              <a:t>offer </a:t>
            </a:r>
            <a:r>
              <a:rPr lang="en-US" sz="2000" dirty="0">
                <a:latin typeface="Century Gothic" pitchFamily="34" charset="0"/>
              </a:rPr>
              <a:t>a variety of points of view and perspectives of </a:t>
            </a:r>
            <a:r>
              <a:rPr lang="en-US" sz="2000" dirty="0" smtClean="0">
                <a:latin typeface="Century Gothic" pitchFamily="34" charset="0"/>
              </a:rPr>
              <a:t>events</a:t>
            </a:r>
          </a:p>
          <a:p>
            <a:pPr marL="274320">
              <a:lnSpc>
                <a:spcPct val="150000"/>
              </a:lnSpc>
              <a:buFont typeface="Arial" pitchFamily="34" charset="0"/>
              <a:buChar char="•"/>
            </a:pPr>
            <a:r>
              <a:rPr lang="en-US" sz="2000" dirty="0" smtClean="0">
                <a:latin typeface="Century Gothic" pitchFamily="34" charset="0"/>
              </a:rPr>
              <a:t>can </a:t>
            </a:r>
            <a:r>
              <a:rPr lang="en-US" sz="2000" dirty="0">
                <a:latin typeface="Century Gothic" pitchFamily="34" charset="0"/>
              </a:rPr>
              <a:t>be found </a:t>
            </a:r>
            <a:r>
              <a:rPr lang="en-US" sz="2000" dirty="0" smtClean="0">
                <a:latin typeface="Century Gothic" pitchFamily="34" charset="0"/>
              </a:rPr>
              <a:t>anywhere</a:t>
            </a:r>
            <a:endParaRPr lang="en-US" sz="2000" dirty="0">
              <a:latin typeface="Century Gothic" pitchFamily="34" charset="0"/>
            </a:endParaRPr>
          </a:p>
        </p:txBody>
      </p:sp>
      <p:sp>
        <p:nvSpPr>
          <p:cNvPr id="4" name="Rectangle 3"/>
          <p:cNvSpPr/>
          <p:nvPr/>
        </p:nvSpPr>
        <p:spPr>
          <a:xfrm>
            <a:off x="0" y="4077831"/>
            <a:ext cx="9144000" cy="2246769"/>
          </a:xfrm>
          <a:prstGeom prst="rect">
            <a:avLst/>
          </a:prstGeom>
        </p:spPr>
        <p:txBody>
          <a:bodyPr wrap="square">
            <a:spAutoFit/>
          </a:bodyPr>
          <a:lstStyle/>
          <a:p>
            <a:r>
              <a:rPr lang="en-US" sz="2000" b="1" u="sng" dirty="0" smtClean="0">
                <a:latin typeface="Century Gothic" pitchFamily="34" charset="0"/>
              </a:rPr>
              <a:t>Examples:</a:t>
            </a:r>
            <a:endParaRPr lang="en-US" sz="2000" b="1" u="sng" dirty="0">
              <a:latin typeface="Century Gothic" pitchFamily="34" charset="0"/>
            </a:endParaRPr>
          </a:p>
          <a:p>
            <a:pPr>
              <a:lnSpc>
                <a:spcPct val="150000"/>
              </a:lnSpc>
              <a:buFont typeface="Arial" pitchFamily="34" charset="0"/>
              <a:buChar char="•"/>
            </a:pPr>
            <a:r>
              <a:rPr lang="en-US" sz="2000" dirty="0">
                <a:latin typeface="Century Gothic" pitchFamily="34" charset="0"/>
              </a:rPr>
              <a:t>Audio—</a:t>
            </a:r>
            <a:r>
              <a:rPr lang="en-US" sz="1600" dirty="0">
                <a:latin typeface="Century Gothic" pitchFamily="34" charset="0"/>
              </a:rPr>
              <a:t>oral histories or memoirs, interviews, music </a:t>
            </a:r>
          </a:p>
          <a:p>
            <a:pPr>
              <a:lnSpc>
                <a:spcPct val="150000"/>
              </a:lnSpc>
              <a:buFont typeface="Arial" pitchFamily="34" charset="0"/>
              <a:buChar char="•"/>
            </a:pPr>
            <a:r>
              <a:rPr lang="en-US" sz="2000" dirty="0">
                <a:latin typeface="Century Gothic" pitchFamily="34" charset="0"/>
              </a:rPr>
              <a:t>Images—</a:t>
            </a:r>
            <a:r>
              <a:rPr lang="en-US" sz="1600" dirty="0">
                <a:latin typeface="Century Gothic" pitchFamily="34" charset="0"/>
              </a:rPr>
              <a:t>photographs, videos, film, fine art </a:t>
            </a:r>
          </a:p>
          <a:p>
            <a:pPr>
              <a:lnSpc>
                <a:spcPct val="150000"/>
              </a:lnSpc>
              <a:buFont typeface="Arial" pitchFamily="34" charset="0"/>
              <a:buChar char="•"/>
            </a:pPr>
            <a:r>
              <a:rPr lang="en-US" sz="2000" dirty="0" smtClean="0">
                <a:latin typeface="Century Gothic" pitchFamily="34" charset="0"/>
              </a:rPr>
              <a:t>Objects—</a:t>
            </a:r>
            <a:r>
              <a:rPr lang="en-US" sz="1600" dirty="0" smtClean="0">
                <a:latin typeface="Century Gothic" pitchFamily="34" charset="0"/>
              </a:rPr>
              <a:t>clothing, </a:t>
            </a:r>
            <a:r>
              <a:rPr lang="en-US" sz="1600" dirty="0">
                <a:latin typeface="Century Gothic" pitchFamily="34" charset="0"/>
              </a:rPr>
              <a:t>tools, pottery, gravestones, inventions, weapons, memorabilia </a:t>
            </a:r>
          </a:p>
          <a:p>
            <a:pPr>
              <a:lnSpc>
                <a:spcPct val="150000"/>
              </a:lnSpc>
              <a:buFont typeface="Arial" pitchFamily="34" charset="0"/>
              <a:buChar char="•"/>
            </a:pPr>
            <a:r>
              <a:rPr lang="en-US" sz="2000" dirty="0" smtClean="0">
                <a:latin typeface="Century Gothic" pitchFamily="34" charset="0"/>
              </a:rPr>
              <a:t>Text—</a:t>
            </a:r>
            <a:r>
              <a:rPr lang="en-US" sz="1600" dirty="0" smtClean="0">
                <a:latin typeface="Century Gothic" pitchFamily="34" charset="0"/>
              </a:rPr>
              <a:t>letters</a:t>
            </a:r>
            <a:r>
              <a:rPr lang="en-US" sz="1600" dirty="0">
                <a:latin typeface="Century Gothic" pitchFamily="34" charset="0"/>
              </a:rPr>
              <a:t>, </a:t>
            </a:r>
            <a:r>
              <a:rPr lang="en-US" sz="1600" dirty="0" smtClean="0">
                <a:latin typeface="Century Gothic" pitchFamily="34" charset="0"/>
              </a:rPr>
              <a:t>diaries, treaties</a:t>
            </a:r>
            <a:r>
              <a:rPr lang="en-US" sz="1600" dirty="0">
                <a:latin typeface="Century Gothic" pitchFamily="34" charset="0"/>
              </a:rPr>
              <a:t>, maps, laws, advertisements, </a:t>
            </a:r>
            <a:r>
              <a:rPr lang="en-US" sz="1600" dirty="0" smtClean="0">
                <a:latin typeface="Century Gothic" pitchFamily="34" charset="0"/>
              </a:rPr>
              <a:t>recipes</a:t>
            </a:r>
            <a:endParaRPr lang="en-US" sz="1600" dirty="0">
              <a:latin typeface="Century Gothic"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28600"/>
            <a:ext cx="8943475" cy="2800767"/>
          </a:xfrm>
          <a:prstGeom prst="rect">
            <a:avLst/>
          </a:prstGeom>
          <a:noFill/>
        </p:spPr>
        <p:txBody>
          <a:bodyPr wrap="none" lIns="91440" tIns="45720" rIns="91440" bIns="45720">
            <a:spAutoFit/>
          </a:bodyPr>
          <a:lstStyle/>
          <a:p>
            <a:pPr algn="ctr"/>
            <a:r>
              <a:rPr lang="en-US" sz="4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Gothic" pitchFamily="34" charset="0"/>
              </a:rPr>
              <a:t>Let’s take a look at some </a:t>
            </a:r>
          </a:p>
          <a:p>
            <a:pPr algn="ct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Gothic" pitchFamily="34" charset="0"/>
              </a:rPr>
              <a:t>Primary Sources about</a:t>
            </a:r>
          </a:p>
          <a:p>
            <a:pPr algn="ctr"/>
            <a:r>
              <a:rPr lang="en-US" sz="4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Gothic" pitchFamily="34" charset="0"/>
              </a:rPr>
              <a:t>Samuel Morse and the invention</a:t>
            </a:r>
          </a:p>
          <a:p>
            <a:pPr algn="ct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Gothic" pitchFamily="34" charset="0"/>
              </a:rPr>
              <a:t>of the telegraph.</a:t>
            </a:r>
            <a:endParaRPr lang="en-US" sz="4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Gothic" pitchFamily="34" charset="0"/>
            </a:endParaRPr>
          </a:p>
        </p:txBody>
      </p:sp>
      <p:pic>
        <p:nvPicPr>
          <p:cNvPr id="23554" name="Picture 2" descr="http://samuelmorsebiography.com/images/Samuel_Morse.jpg"/>
          <p:cNvPicPr>
            <a:picLocks noChangeAspect="1" noChangeArrowheads="1"/>
          </p:cNvPicPr>
          <p:nvPr/>
        </p:nvPicPr>
        <p:blipFill>
          <a:blip r:embed="rId2" cstate="print"/>
          <a:srcRect/>
          <a:stretch>
            <a:fillRect/>
          </a:stretch>
        </p:blipFill>
        <p:spPr bwMode="auto">
          <a:xfrm>
            <a:off x="685800" y="3048000"/>
            <a:ext cx="2684376" cy="3581400"/>
          </a:xfrm>
          <a:prstGeom prst="rect">
            <a:avLst/>
          </a:prstGeom>
          <a:noFill/>
        </p:spPr>
      </p:pic>
      <p:pic>
        <p:nvPicPr>
          <p:cNvPr id="23556" name="Picture 4" descr="http://samuelmorsebiography.com/images/samuel_morse_telegraph.jpg"/>
          <p:cNvPicPr>
            <a:picLocks noChangeAspect="1" noChangeArrowheads="1"/>
          </p:cNvPicPr>
          <p:nvPr/>
        </p:nvPicPr>
        <p:blipFill>
          <a:blip r:embed="rId3" cstate="print"/>
          <a:srcRect/>
          <a:stretch>
            <a:fillRect/>
          </a:stretch>
        </p:blipFill>
        <p:spPr bwMode="auto">
          <a:xfrm>
            <a:off x="4038600" y="3733800"/>
            <a:ext cx="3333750" cy="223837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4" name="Rectangle 3"/>
          <p:cNvSpPr/>
          <p:nvPr/>
        </p:nvSpPr>
        <p:spPr>
          <a:xfrm>
            <a:off x="0" y="0"/>
            <a:ext cx="8915400" cy="6740307"/>
          </a:xfrm>
          <a:prstGeom prst="rect">
            <a:avLst/>
          </a:prstGeom>
        </p:spPr>
        <p:txBody>
          <a:bodyPr wrap="square">
            <a:spAutoFit/>
          </a:bodyPr>
          <a:lstStyle/>
          <a:p>
            <a:r>
              <a:rPr lang="en-US" dirty="0" smtClean="0">
                <a:solidFill>
                  <a:schemeClr val="bg1"/>
                </a:solidFill>
                <a:latin typeface="Century Gothic" pitchFamily="34" charset="0"/>
              </a:rPr>
              <a:t>This picture is a sketch by </a:t>
            </a:r>
          </a:p>
          <a:p>
            <a:r>
              <a:rPr lang="en-US" dirty="0" smtClean="0">
                <a:solidFill>
                  <a:schemeClr val="bg1"/>
                </a:solidFill>
                <a:latin typeface="Century Gothic" pitchFamily="34" charset="0"/>
              </a:rPr>
              <a:t>Morse of the telegraph machine.</a:t>
            </a:r>
            <a:endParaRPr lang="en-US" dirty="0" smtClean="0">
              <a:solidFill>
                <a:schemeClr val="bg1"/>
              </a:solidFill>
            </a:endParaRP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r>
              <a:rPr lang="en-US" dirty="0" smtClean="0">
                <a:solidFill>
                  <a:schemeClr val="bg1"/>
                </a:solidFill>
                <a:latin typeface="Century Gothic" pitchFamily="34" charset="0"/>
              </a:rPr>
              <a:t>What are modern day inventions could trace their roots back to Morse Code?</a:t>
            </a:r>
            <a:endParaRPr lang="en-US" dirty="0">
              <a:solidFill>
                <a:schemeClr val="bg1"/>
              </a:solidFill>
              <a:latin typeface="Century Gothic" pitchFamily="34" charset="0"/>
            </a:endParaRPr>
          </a:p>
        </p:txBody>
      </p:sp>
      <p:pic>
        <p:nvPicPr>
          <p:cNvPr id="20482" name="Picture 2" descr="http://www.learnnc.org/lp/media/uploads/2009/06/morse_telegraph.jpg"/>
          <p:cNvPicPr>
            <a:picLocks noChangeAspect="1" noChangeArrowheads="1"/>
          </p:cNvPicPr>
          <p:nvPr/>
        </p:nvPicPr>
        <p:blipFill>
          <a:blip r:embed="rId2" cstate="print"/>
          <a:srcRect/>
          <a:stretch>
            <a:fillRect/>
          </a:stretch>
        </p:blipFill>
        <p:spPr bwMode="auto">
          <a:xfrm>
            <a:off x="152400" y="695324"/>
            <a:ext cx="3648075" cy="5553076"/>
          </a:xfrm>
          <a:prstGeom prst="rect">
            <a:avLst/>
          </a:prstGeom>
          <a:noFill/>
        </p:spPr>
      </p:pic>
      <p:pic>
        <p:nvPicPr>
          <p:cNvPr id="20484" name="Picture 4" descr="Samuel Morse Telegraph Receiver"/>
          <p:cNvPicPr>
            <a:picLocks noChangeAspect="1" noChangeArrowheads="1"/>
          </p:cNvPicPr>
          <p:nvPr/>
        </p:nvPicPr>
        <p:blipFill>
          <a:blip r:embed="rId3" cstate="print"/>
          <a:srcRect/>
          <a:stretch>
            <a:fillRect/>
          </a:stretch>
        </p:blipFill>
        <p:spPr bwMode="auto">
          <a:xfrm>
            <a:off x="3962400" y="685800"/>
            <a:ext cx="4953000" cy="3558190"/>
          </a:xfrm>
          <a:prstGeom prst="rect">
            <a:avLst/>
          </a:prstGeom>
          <a:noFill/>
        </p:spPr>
      </p:pic>
      <p:sp>
        <p:nvSpPr>
          <p:cNvPr id="5" name="TextBox 4"/>
          <p:cNvSpPr txBox="1"/>
          <p:nvPr/>
        </p:nvSpPr>
        <p:spPr>
          <a:xfrm>
            <a:off x="3886200" y="4215825"/>
            <a:ext cx="5029200" cy="584775"/>
          </a:xfrm>
          <a:prstGeom prst="rect">
            <a:avLst/>
          </a:prstGeom>
          <a:noFill/>
        </p:spPr>
        <p:txBody>
          <a:bodyPr wrap="square" rtlCol="0">
            <a:spAutoFit/>
          </a:bodyPr>
          <a:lstStyle/>
          <a:p>
            <a:r>
              <a:rPr lang="en-US" sz="1600" dirty="0" smtClean="0">
                <a:solidFill>
                  <a:schemeClr val="bg1"/>
                </a:solidFill>
                <a:latin typeface="Century Gothic" pitchFamily="34" charset="0"/>
              </a:rPr>
              <a:t>This is the actual telegraph machine used by Samuel Morse.</a:t>
            </a:r>
            <a:endParaRPr lang="en-US" sz="1600" dirty="0">
              <a:solidFill>
                <a:schemeClr val="bg1"/>
              </a:solidFill>
              <a:latin typeface="Century Gothic"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2971800"/>
            <a:ext cx="8305800" cy="2246769"/>
          </a:xfrm>
          <a:prstGeom prst="rect">
            <a:avLst/>
          </a:prstGeom>
        </p:spPr>
        <p:txBody>
          <a:bodyPr wrap="square">
            <a:spAutoFit/>
          </a:bodyPr>
          <a:lstStyle/>
          <a:p>
            <a:r>
              <a:rPr lang="en-US" sz="2000" dirty="0" smtClean="0">
                <a:latin typeface="Century Gothic" pitchFamily="34" charset="0"/>
              </a:rPr>
              <a:t>When decoded, this paper tape recording of the historic message transmitted by Samuel F. B. Morse reads, "What hath God wrought?" Morse sent it from the Supreme Court room in the U.S. Capitol in Washington to his assistant, Alfred Vail, in Baltimore. Morse's early system produced a paper copy with raised dots and dashes, which were translated later by an operator. </a:t>
            </a:r>
          </a:p>
          <a:p>
            <a:endParaRPr lang="en-US" sz="2000" dirty="0">
              <a:latin typeface="Century Gothic" pitchFamily="34" charset="0"/>
            </a:endParaRPr>
          </a:p>
        </p:txBody>
      </p:sp>
      <p:pic>
        <p:nvPicPr>
          <p:cNvPr id="3" name="Picture 2" descr="Image 1 of 1"/>
          <p:cNvPicPr>
            <a:picLocks noChangeAspect="1" noChangeArrowheads="1"/>
          </p:cNvPicPr>
          <p:nvPr/>
        </p:nvPicPr>
        <p:blipFill>
          <a:blip r:embed="rId2" cstate="print"/>
          <a:srcRect/>
          <a:stretch>
            <a:fillRect/>
          </a:stretch>
        </p:blipFill>
        <p:spPr bwMode="auto">
          <a:xfrm>
            <a:off x="160185" y="1828800"/>
            <a:ext cx="8831415" cy="434696"/>
          </a:xfrm>
          <a:prstGeom prst="rect">
            <a:avLst/>
          </a:prstGeom>
          <a:noFill/>
        </p:spPr>
      </p:pic>
      <p:sp>
        <p:nvSpPr>
          <p:cNvPr id="4" name="Rectangle 3"/>
          <p:cNvSpPr/>
          <p:nvPr/>
        </p:nvSpPr>
        <p:spPr>
          <a:xfrm>
            <a:off x="152400" y="0"/>
            <a:ext cx="8935458" cy="1446550"/>
          </a:xfrm>
          <a:prstGeom prst="rect">
            <a:avLst/>
          </a:prstGeom>
          <a:noFill/>
        </p:spPr>
        <p:txBody>
          <a:bodyPr wrap="none" lIns="91440" tIns="45720" rIns="91440" bIns="45720">
            <a:spAutoFit/>
          </a:bodyPr>
          <a:lstStyle/>
          <a:p>
            <a:pPr algn="ctr"/>
            <a:r>
              <a:rPr lang="en-US" sz="4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Gothic" pitchFamily="34" charset="0"/>
              </a:rPr>
              <a:t>This strip shows the first message</a:t>
            </a:r>
          </a:p>
          <a:p>
            <a:pPr algn="ct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Gothic" pitchFamily="34" charset="0"/>
              </a:rPr>
              <a:t>sent with the telegraph.</a:t>
            </a:r>
            <a:endParaRPr lang="en-US" sz="4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Century Gothic"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Image 154 of 271"/>
          <p:cNvPicPr>
            <a:picLocks noChangeAspect="1" noChangeArrowheads="1"/>
          </p:cNvPicPr>
          <p:nvPr/>
        </p:nvPicPr>
        <p:blipFill>
          <a:blip r:embed="rId2" cstate="print"/>
          <a:srcRect/>
          <a:stretch>
            <a:fillRect/>
          </a:stretch>
        </p:blipFill>
        <p:spPr bwMode="auto">
          <a:xfrm>
            <a:off x="762000" y="228600"/>
            <a:ext cx="7514165" cy="5410200"/>
          </a:xfrm>
          <a:prstGeom prst="rect">
            <a:avLst/>
          </a:prstGeom>
          <a:noFill/>
        </p:spPr>
      </p:pic>
      <p:sp>
        <p:nvSpPr>
          <p:cNvPr id="3" name="Rectangle 2"/>
          <p:cNvSpPr/>
          <p:nvPr/>
        </p:nvSpPr>
        <p:spPr>
          <a:xfrm>
            <a:off x="0" y="6019800"/>
            <a:ext cx="9144000" cy="646331"/>
          </a:xfrm>
          <a:prstGeom prst="rect">
            <a:avLst/>
          </a:prstGeom>
        </p:spPr>
        <p:txBody>
          <a:bodyPr wrap="square">
            <a:spAutoFit/>
          </a:bodyPr>
          <a:lstStyle/>
          <a:p>
            <a:r>
              <a:rPr lang="en-US" dirty="0" smtClean="0"/>
              <a:t>The dots and dashes system of telegraph transmission was known as Morse Code.  </a:t>
            </a:r>
          </a:p>
          <a:p>
            <a:r>
              <a:rPr lang="en-US" dirty="0" smtClean="0"/>
              <a:t>This is one of its earliest versions.</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635</Words>
  <Application>Microsoft Office PowerPoint</Application>
  <PresentationFormat>On-screen Show (4:3)</PresentationFormat>
  <Paragraphs>124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Randolph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NC Unit 3 NC Revolutionaries</dc:title>
  <dc:creator>lgarrison</dc:creator>
  <cp:lastModifiedBy>lgarrison</cp:lastModifiedBy>
  <cp:revision>29</cp:revision>
  <dcterms:created xsi:type="dcterms:W3CDTF">2012-12-17T00:39:47Z</dcterms:created>
  <dcterms:modified xsi:type="dcterms:W3CDTF">2012-12-17T14:30:59Z</dcterms:modified>
</cp:coreProperties>
</file>